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29" r:id="rId4"/>
  </p:sldMasterIdLst>
  <p:notesMasterIdLst>
    <p:notesMasterId r:id="rId37"/>
  </p:notesMasterIdLst>
  <p:handoutMasterIdLst>
    <p:handoutMasterId r:id="rId38"/>
  </p:handoutMasterIdLst>
  <p:sldIdLst>
    <p:sldId id="2076138237" r:id="rId5"/>
    <p:sldId id="2051" r:id="rId6"/>
    <p:sldId id="2076138243" r:id="rId7"/>
    <p:sldId id="2147469882" r:id="rId8"/>
    <p:sldId id="2076138251" r:id="rId9"/>
    <p:sldId id="2147469887" r:id="rId10"/>
    <p:sldId id="2147469880" r:id="rId11"/>
    <p:sldId id="2076138254" r:id="rId12"/>
    <p:sldId id="2076138256" r:id="rId13"/>
    <p:sldId id="2147469888" r:id="rId14"/>
    <p:sldId id="2147469873" r:id="rId15"/>
    <p:sldId id="2147469884" r:id="rId16"/>
    <p:sldId id="2147469886" r:id="rId17"/>
    <p:sldId id="2076138249" r:id="rId18"/>
    <p:sldId id="2076138255" r:id="rId19"/>
    <p:sldId id="2076138252" r:id="rId20"/>
    <p:sldId id="2147469877" r:id="rId21"/>
    <p:sldId id="2147469889" r:id="rId22"/>
    <p:sldId id="2076138258" r:id="rId23"/>
    <p:sldId id="2147469868" r:id="rId24"/>
    <p:sldId id="2076138257" r:id="rId25"/>
    <p:sldId id="2147469871" r:id="rId26"/>
    <p:sldId id="2147469879" r:id="rId27"/>
    <p:sldId id="2147469866" r:id="rId28"/>
    <p:sldId id="2147469872" r:id="rId29"/>
    <p:sldId id="2147469881" r:id="rId30"/>
    <p:sldId id="2147469874" r:id="rId31"/>
    <p:sldId id="2147469865" r:id="rId32"/>
    <p:sldId id="2147469864" r:id="rId33"/>
    <p:sldId id="2147469878" r:id="rId34"/>
    <p:sldId id="2147469890" r:id="rId35"/>
    <p:sldId id="2076138230" r:id="rId36"/>
  </p:sldIdLst>
  <p:sldSz cx="12192000" cy="6858000"/>
  <p:notesSz cx="6858000" cy="9144000"/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FastTrack Architecture Insights" id="{38B656EC-D568-4EF7-8842-9FA1AE1192C9}">
          <p14:sldIdLst>
            <p14:sldId id="2076138237"/>
          </p14:sldIdLst>
        </p14:section>
        <p14:section name="Agenda" id="{82BFF96B-6F92-4676-A990-CF72A7BAECE2}">
          <p14:sldIdLst>
            <p14:sldId id="2051"/>
          </p14:sldIdLst>
        </p14:section>
        <p14:section name="Power BI integration in Power Apps" id="{3D2F48CA-BEB3-491E-A067-4FBF3F78FE76}">
          <p14:sldIdLst>
            <p14:sldId id="2076138243"/>
            <p14:sldId id="2147469882"/>
            <p14:sldId id="2076138251"/>
            <p14:sldId id="2147469887"/>
            <p14:sldId id="2147469880"/>
            <p14:sldId id="2076138254"/>
            <p14:sldId id="2076138256"/>
            <p14:sldId id="2147469888"/>
            <p14:sldId id="2147469873"/>
            <p14:sldId id="2147469884"/>
            <p14:sldId id="2147469886"/>
            <p14:sldId id="2076138249"/>
            <p14:sldId id="2076138255"/>
          </p14:sldIdLst>
        </p14:section>
        <p14:section name="Reporting options on Dataverse data" id="{7F3F45DE-A302-4889-8ABE-AEF269A08FDC}">
          <p14:sldIdLst>
            <p14:sldId id="2076138252"/>
            <p14:sldId id="2147469877"/>
            <p14:sldId id="2147469889"/>
            <p14:sldId id="2076138258"/>
            <p14:sldId id="2147469868"/>
            <p14:sldId id="2076138257"/>
          </p14:sldIdLst>
        </p14:section>
        <p14:section name="Using the Dataverse connector" id="{DB06723B-EE1C-4F38-8C1D-D6CDF774A6F9}">
          <p14:sldIdLst>
            <p14:sldId id="2147469871"/>
            <p14:sldId id="2147469879"/>
            <p14:sldId id="2147469866"/>
            <p14:sldId id="2147469872"/>
            <p14:sldId id="2147469881"/>
            <p14:sldId id="2147469874"/>
          </p14:sldIdLst>
        </p14:section>
        <p14:section name="Resources" id="{F5281555-1687-4728-84EF-1754846638A9}">
          <p14:sldIdLst>
            <p14:sldId id="2147469865"/>
            <p14:sldId id="2147469864"/>
            <p14:sldId id="2147469878"/>
            <p14:sldId id="2147469890"/>
          </p14:sldIdLst>
        </p14:section>
        <p14:section name="Thank you" id="{BD578AF3-496E-4792-A998-9396B21A18DB}">
          <p14:sldIdLst>
            <p14:sldId id="207613823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9CD3E91A-ABD3-E957-B063-AB4AB7981093}" name="Scott Sewell" initials="SS" userId="S::misewell@microsoft.com::de457e2e-e45e-424a-a509-131ccbd0ed4d" providerId="AD"/>
  <p188:author id="{343F0AC0-6250-4799-C610-A4C895B70171}" name="Henry Jammes" initials="HJ" userId="S::hejammes@microsoft.com::5f22554b-fd15-4676-8c82-dc6122af2a80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8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  <p:cmAuthor id="4" name="Tracy Tran" initials="TT" lastIdx="9" clrIdx="4">
    <p:extLst>
      <p:ext uri="{19B8F6BF-5375-455C-9EA6-DF929625EA0E}">
        <p15:presenceInfo xmlns:p15="http://schemas.microsoft.com/office/powerpoint/2012/main" userId="S::tracyt@microsoft.com::7b485f56-8fe8-4efc-a1b3-85e720327ac5" providerId="AD"/>
      </p:ext>
    </p:extLst>
  </p:cmAuthor>
  <p:cmAuthor id="5" name="David Griffith" initials="DG" lastIdx="5" clrIdx="5">
    <p:extLst>
      <p:ext uri="{19B8F6BF-5375-455C-9EA6-DF929625EA0E}">
        <p15:presenceInfo xmlns:p15="http://schemas.microsoft.com/office/powerpoint/2012/main" userId="David Griffith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999"/>
    <a:srgbClr val="0000FF"/>
    <a:srgbClr val="8190FC"/>
    <a:srgbClr val="C47E78"/>
    <a:srgbClr val="323F60"/>
    <a:srgbClr val="D83B01"/>
    <a:srgbClr val="50E6FF"/>
    <a:srgbClr val="EAE4DC"/>
    <a:srgbClr val="E6E6E6"/>
    <a:srgbClr val="D59D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CF6EE9F-ACC4-460D-BF43-02C1ACAC5A66}" v="4" dt="2022-01-12T09:05:36.63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7" d="100"/>
          <a:sy n="117" d="100"/>
        </p:scale>
        <p:origin x="31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commentAuthors" Target="commentAuthor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notesMaster" Target="notesMasters/notesMaster1.xml"/><Relationship Id="rId40" Type="http://schemas.openxmlformats.org/officeDocument/2006/relationships/presProps" Target="presProps.xml"/><Relationship Id="rId45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handoutMaster" Target="handoutMasters/handoutMaster1.xml"/><Relationship Id="rId20" Type="http://schemas.openxmlformats.org/officeDocument/2006/relationships/slide" Target="slides/slide16.xml"/><Relationship Id="rId41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F9EC6-89FF-47E1-8594-1A32E3B45134}" type="datetime8">
              <a:rPr lang="en-US" smtClean="0">
                <a:latin typeface="Segoe UI" pitchFamily="34" charset="0"/>
              </a:rPr>
              <a:t>1/12/2022 7:25 PM</a:t>
            </a:fld>
            <a:endParaRPr lang="en-US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6CE63F-9E7F-4C04-9D0D-FCA25A8E9E86}" type="datetime8">
              <a:rPr lang="en-US" smtClean="0"/>
              <a:t>1/12/2022 6:20 PM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21E5A7B-BB8D-4368-A182-109669521632}" type="datetime8">
              <a:rPr lang="en-US" smtClean="0"/>
              <a:t>1/12/2022 6:20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7078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1/12/2022 6:20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0193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1/12/2022 6:20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0569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1/12/2022 6:20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1308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1/12/2022 6:20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21721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1/12/2022 6:20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2078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1/12/2022 6:20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294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1/12/2022 6:20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1839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1/12/2022 6:20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05441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1/12/2022 6:20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910199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1/12/2022 6:20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1978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1/12/2022 6:20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24549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1/12/2022 6:20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82460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1/12/2022 6:20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632640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1/12/2022 6:20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09100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1/12/2022 6:20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54808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1/12/2022 6:20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03380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1/12/2022 6:20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28170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1/12/2022 6:20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92131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1/12/2022 6:20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9170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1/12/2022 6:20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2445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13585A-1711-414B-B84F-429C1735A68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6757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1/12/2022 6:20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66730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13585A-1711-414B-B84F-429C1735A68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95306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13585A-1711-414B-B84F-429C1735A68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25504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1/12/2022 6:20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2478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1/12/2022 6:20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9056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1/12/2022 6:20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592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1/12/2022 6:20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9086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1/12/2022 6:20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3437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1/12/2022 6:20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371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1/12/2022 6:20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5458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titl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Dark: Break through barriers">
            <a:extLst>
              <a:ext uri="{FF2B5EF4-FFF2-40B4-BE49-F238E27FC236}">
                <a16:creationId xmlns:a16="http://schemas.microsoft.com/office/drawing/2014/main" id="{DD933C26-17AD-4009-92E5-51D531D61A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ltGray">
          <a:xfrm>
            <a:off x="5693594" y="292101"/>
            <a:ext cx="6271552" cy="627154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Topic name or subtitle</a:t>
            </a:r>
          </a:p>
        </p:txBody>
      </p:sp>
      <p:pic>
        <p:nvPicPr>
          <p:cNvPr id="8" name="Picture 7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5FFF0A47-7543-41B6-9868-D5B1EA73518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8251" t="33298" r="8207" b="32992"/>
          <a:stretch/>
        </p:blipFill>
        <p:spPr bwMode="invGray">
          <a:xfrm>
            <a:off x="584200" y="585788"/>
            <a:ext cx="2855205" cy="289320"/>
          </a:xfrm>
          <a:prstGeom prst="rect">
            <a:avLst/>
          </a:prstGeom>
        </p:spPr>
      </p:pic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2CB76050-475B-4C99-A78E-916281BF9BB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2041" y="5066296"/>
            <a:ext cx="4164583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and title</a:t>
            </a:r>
          </a:p>
        </p:txBody>
      </p:sp>
    </p:spTree>
    <p:extLst>
      <p:ext uri="{BB962C8B-B14F-4D97-AF65-F5344CB8AC3E}">
        <p14:creationId xmlns:p14="http://schemas.microsoft.com/office/powerpoint/2010/main" val="38600008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 userDrawn="1">
          <p15:clr>
            <a:srgbClr val="5ACBF0"/>
          </p15:clr>
        </p15:guide>
        <p15:guide id="3" pos="3355" userDrawn="1">
          <p15:clr>
            <a:srgbClr val="5ACBF0"/>
          </p15:clr>
        </p15:guide>
        <p15:guide id="5" orient="horz" pos="2160" userDrawn="1">
          <p15:clr>
            <a:srgbClr val="FBAE40"/>
          </p15:clr>
        </p15:guide>
        <p15:guide id="6" orient="horz" pos="2229" userDrawn="1">
          <p15:clr>
            <a:srgbClr val="5ACBF0"/>
          </p15:clr>
        </p15:guide>
        <p15:guide id="7" pos="2996" userDrawn="1">
          <p15:clr>
            <a:srgbClr val="5ACBF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graphic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Dark: Break through barriers">
            <a:extLst>
              <a:ext uri="{FF2B5EF4-FFF2-40B4-BE49-F238E27FC236}">
                <a16:creationId xmlns:a16="http://schemas.microsoft.com/office/drawing/2014/main" id="{AE01FB6F-69FB-4C55-8F77-47A913335D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458" t="41245" r="41127" b="18630"/>
          <a:stretch/>
        </p:blipFill>
        <p:spPr bwMode="ltGray">
          <a:xfrm>
            <a:off x="0" y="-1"/>
            <a:ext cx="12192001" cy="68580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3948684" cy="4985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055138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 userDrawn="1">
          <p15:clr>
            <a:srgbClr val="5ACBF0"/>
          </p15:clr>
        </p15:guide>
        <p15:guide id="3" orient="horz" pos="1910" userDrawn="1">
          <p15:clr>
            <a:srgbClr val="5ACBF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reensho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10198-B250-44FD-9AC7-BA0E6E23B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3856737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6F25D0DC-756F-45C2-A98F-05B75941978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8263" y="2395538"/>
            <a:ext cx="3856737" cy="861774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111676F-0A7B-49C1-8A96-1063E1813997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5202937" y="1464400"/>
            <a:ext cx="6989063" cy="3929199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 w="381000">
            <a:solidFill>
              <a:schemeClr val="tx1"/>
            </a:solidFill>
          </a:ln>
          <a:effectLst>
            <a:outerShdw blurRad="254000" dist="292100" dir="2700000" sx="101000" sy="101000" algn="ctr" rotWithShape="0">
              <a:srgbClr val="000000">
                <a:alpha val="15000"/>
              </a:srgbClr>
            </a:outerShdw>
          </a:effectLst>
        </p:spPr>
        <p:txBody>
          <a:bodyPr tIns="2377440"/>
          <a:lstStyle>
            <a:lvl1pPr marL="0" indent="0">
              <a:defRPr lang="en-US" sz="1400" b="1" kern="1200" spc="0" baseline="0" dirty="0">
                <a:solidFill>
                  <a:srgbClr val="000000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marL="228600" marR="0" lvl="0" indent="-22860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  <a:p>
            <a:pPr marL="228600" marR="0" lvl="0" indent="-22860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0249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87878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3828141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rgbClr val="EAE4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solidFill>
                  <a:schemeClr val="tx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Picture 4" descr="Logo&#10;&#10;Description automatically generated with medium confidence">
            <a:extLst>
              <a:ext uri="{FF2B5EF4-FFF2-40B4-BE49-F238E27FC236}">
                <a16:creationId xmlns:a16="http://schemas.microsoft.com/office/drawing/2014/main" id="{4E695B53-CE74-45F5-B29D-B6E72D9A8E3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8275" t="32690" r="8091" b="32918"/>
          <a:stretch/>
        </p:blipFill>
        <p:spPr>
          <a:xfrm>
            <a:off x="582042" y="581026"/>
            <a:ext cx="2857363" cy="295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329919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07346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 userDrawn="1">
          <p15:clr>
            <a:srgbClr val="5ACBF0"/>
          </p15:clr>
        </p15:guide>
        <p15:guide id="2" orient="horz" pos="905" userDrawn="1">
          <p15:clr>
            <a:srgbClr val="5ACBF0"/>
          </p15:clr>
        </p15:guide>
        <p15:guide id="4" orient="horz" pos="1272" userDrawn="1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6" y="2309812"/>
            <a:ext cx="3182027" cy="3959225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56100" y="2309812"/>
            <a:ext cx="7253288" cy="3959223"/>
          </a:xfrm>
        </p:spPr>
        <p:txBody>
          <a:bodyPr anchor="t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85216" y="2019300"/>
            <a:ext cx="3182112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354523" y="2019300"/>
            <a:ext cx="7254865" cy="0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66961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pos="2376">
          <p15:clr>
            <a:srgbClr val="5ACBF0"/>
          </p15:clr>
        </p15:guide>
        <p15:guide id="32" orient="horz" pos="1455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 full pag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3788358" cy="493776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vert="horz" wrap="square" lIns="585216" tIns="91440" rIns="0" bIns="91440" rtlCol="0">
            <a:spAutoFit/>
          </a:bodyPr>
          <a:lstStyle>
            <a:lvl1pPr marL="0" indent="0">
              <a:buNone/>
              <a:defRPr lang="en-US" sz="1999" dirty="0">
                <a:solidFill>
                  <a:srgbClr val="FFFFFF"/>
                </a:solidFill>
                <a:latin typeface="+mj-lt"/>
              </a:defRPr>
            </a:lvl1pPr>
          </a:lstStyle>
          <a:p>
            <a:pPr marL="0" lvl="0" indent="0">
              <a:buNone/>
            </a:pPr>
            <a:r>
              <a:rPr lang="en-US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1438" y="710247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080298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2" orient="horz" pos="438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blu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38375" y="1033463"/>
            <a:ext cx="9371013" cy="2946033"/>
          </a:xfrm>
          <a:noFill/>
        </p:spPr>
        <p:txBody>
          <a:bodyPr wrap="square" lIns="0" tIns="0" rIns="0" bIns="0" anchor="b" anchorCtr="0">
            <a:norm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Quote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238375" y="4424994"/>
            <a:ext cx="937101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2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442750B-A7AB-42A9-A8AF-218016DC73F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238375" y="4831394"/>
            <a:ext cx="937101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2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Company or position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B7906C05-2D3A-4EE1-8C05-624CD0DA8D38}"/>
              </a:ext>
            </a:extLst>
          </p:cNvPr>
          <p:cNvSpPr>
            <a:spLocks/>
          </p:cNvSpPr>
          <p:nvPr userDrawn="1"/>
        </p:nvSpPr>
        <p:spPr bwMode="auto">
          <a:xfrm>
            <a:off x="569912" y="1047750"/>
            <a:ext cx="1270000" cy="1133475"/>
          </a:xfrm>
          <a:custGeom>
            <a:avLst/>
            <a:gdLst>
              <a:gd name="connsiteX0" fmla="*/ 730250 w 1270000"/>
              <a:gd name="connsiteY0" fmla="*/ 0 h 1133475"/>
              <a:gd name="connsiteX1" fmla="*/ 1270000 w 1270000"/>
              <a:gd name="connsiteY1" fmla="*/ 0 h 1133475"/>
              <a:gd name="connsiteX2" fmla="*/ 1270000 w 1270000"/>
              <a:gd name="connsiteY2" fmla="*/ 566949 h 1133475"/>
              <a:gd name="connsiteX3" fmla="*/ 1029312 w 1270000"/>
              <a:gd name="connsiteY3" fmla="*/ 566949 h 1133475"/>
              <a:gd name="connsiteX4" fmla="*/ 1085148 w 1270000"/>
              <a:gd name="connsiteY4" fmla="*/ 773266 h 1133475"/>
              <a:gd name="connsiteX5" fmla="*/ 1270000 w 1270000"/>
              <a:gd name="connsiteY5" fmla="*/ 865432 h 1133475"/>
              <a:gd name="connsiteX6" fmla="*/ 1270000 w 1270000"/>
              <a:gd name="connsiteY6" fmla="*/ 1133475 h 1133475"/>
              <a:gd name="connsiteX7" fmla="*/ 988281 w 1270000"/>
              <a:gd name="connsiteY7" fmla="*/ 1045537 h 1133475"/>
              <a:gd name="connsiteX8" fmla="*/ 825425 w 1270000"/>
              <a:gd name="connsiteY8" fmla="*/ 897986 h 1133475"/>
              <a:gd name="connsiteX9" fmla="*/ 749285 w 1270000"/>
              <a:gd name="connsiteY9" fmla="*/ 702239 h 1133475"/>
              <a:gd name="connsiteX10" fmla="*/ 730250 w 1270000"/>
              <a:gd name="connsiteY10" fmla="*/ 471401 h 1133475"/>
              <a:gd name="connsiteX11" fmla="*/ 0 w 1270000"/>
              <a:gd name="connsiteY11" fmla="*/ 0 h 1133475"/>
              <a:gd name="connsiteX12" fmla="*/ 538163 w 1270000"/>
              <a:gd name="connsiteY12" fmla="*/ 0 h 1133475"/>
              <a:gd name="connsiteX13" fmla="*/ 538163 w 1270000"/>
              <a:gd name="connsiteY13" fmla="*/ 566949 h 1133475"/>
              <a:gd name="connsiteX14" fmla="*/ 297283 w 1270000"/>
              <a:gd name="connsiteY14" fmla="*/ 566949 h 1133475"/>
              <a:gd name="connsiteX15" fmla="*/ 353262 w 1270000"/>
              <a:gd name="connsiteY15" fmla="*/ 773266 h 1133475"/>
              <a:gd name="connsiteX16" fmla="*/ 538163 w 1270000"/>
              <a:gd name="connsiteY16" fmla="*/ 865432 h 1133475"/>
              <a:gd name="connsiteX17" fmla="*/ 538163 w 1270000"/>
              <a:gd name="connsiteY17" fmla="*/ 1133475 h 1133475"/>
              <a:gd name="connsiteX18" fmla="*/ 256147 w 1270000"/>
              <a:gd name="connsiteY18" fmla="*/ 1045537 h 1133475"/>
              <a:gd name="connsiteX19" fmla="*/ 92875 w 1270000"/>
              <a:gd name="connsiteY19" fmla="*/ 897986 h 1133475"/>
              <a:gd name="connsiteX20" fmla="*/ 16539 w 1270000"/>
              <a:gd name="connsiteY20" fmla="*/ 702239 h 1133475"/>
              <a:gd name="connsiteX21" fmla="*/ 0 w 1270000"/>
              <a:gd name="connsiteY21" fmla="*/ 563144 h 1133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270000" h="1133475">
                <a:moveTo>
                  <a:pt x="730250" y="0"/>
                </a:moveTo>
                <a:lnTo>
                  <a:pt x="1270000" y="0"/>
                </a:lnTo>
                <a:lnTo>
                  <a:pt x="1270000" y="566949"/>
                </a:lnTo>
                <a:lnTo>
                  <a:pt x="1029312" y="566949"/>
                </a:lnTo>
                <a:cubicBezTo>
                  <a:pt x="1029312" y="656156"/>
                  <a:pt x="1050039" y="721687"/>
                  <a:pt x="1085148" y="773266"/>
                </a:cubicBezTo>
                <a:cubicBezTo>
                  <a:pt x="1120258" y="824422"/>
                  <a:pt x="1182016" y="855285"/>
                  <a:pt x="1270000" y="865432"/>
                </a:cubicBezTo>
                <a:lnTo>
                  <a:pt x="1270000" y="1133475"/>
                </a:lnTo>
                <a:cubicBezTo>
                  <a:pt x="1152406" y="1114873"/>
                  <a:pt x="1058499" y="1085701"/>
                  <a:pt x="988281" y="1045537"/>
                </a:cubicBezTo>
                <a:cubicBezTo>
                  <a:pt x="918063" y="1005795"/>
                  <a:pt x="863496" y="956330"/>
                  <a:pt x="825425" y="897986"/>
                </a:cubicBezTo>
                <a:cubicBezTo>
                  <a:pt x="787355" y="839220"/>
                  <a:pt x="761975" y="774112"/>
                  <a:pt x="749285" y="702239"/>
                </a:cubicBezTo>
                <a:cubicBezTo>
                  <a:pt x="736595" y="630366"/>
                  <a:pt x="730250" y="553420"/>
                  <a:pt x="730250" y="471401"/>
                </a:cubicBezTo>
                <a:close/>
                <a:moveTo>
                  <a:pt x="0" y="0"/>
                </a:moveTo>
                <a:lnTo>
                  <a:pt x="538163" y="0"/>
                </a:lnTo>
                <a:lnTo>
                  <a:pt x="538163" y="566949"/>
                </a:lnTo>
                <a:lnTo>
                  <a:pt x="297283" y="566949"/>
                </a:lnTo>
                <a:cubicBezTo>
                  <a:pt x="297283" y="655310"/>
                  <a:pt x="317639" y="721687"/>
                  <a:pt x="353262" y="773266"/>
                </a:cubicBezTo>
                <a:cubicBezTo>
                  <a:pt x="388461" y="824422"/>
                  <a:pt x="449954" y="855285"/>
                  <a:pt x="538163" y="865432"/>
                </a:cubicBezTo>
                <a:lnTo>
                  <a:pt x="538163" y="1133475"/>
                </a:lnTo>
                <a:cubicBezTo>
                  <a:pt x="420692" y="1114873"/>
                  <a:pt x="326545" y="1085701"/>
                  <a:pt x="256147" y="1045537"/>
                </a:cubicBezTo>
                <a:cubicBezTo>
                  <a:pt x="185325" y="1005795"/>
                  <a:pt x="131042" y="956330"/>
                  <a:pt x="92875" y="897986"/>
                </a:cubicBezTo>
                <a:cubicBezTo>
                  <a:pt x="54707" y="839220"/>
                  <a:pt x="29262" y="774112"/>
                  <a:pt x="16539" y="702239"/>
                </a:cubicBezTo>
                <a:cubicBezTo>
                  <a:pt x="8482" y="657847"/>
                  <a:pt x="2969" y="611341"/>
                  <a:pt x="0" y="563144"/>
                </a:cubicBezTo>
                <a:close/>
              </a:path>
            </a:pathLst>
          </a:custGeom>
          <a:gradFill>
            <a:gsLst>
              <a:gs pos="0">
                <a:srgbClr val="50E6FF"/>
              </a:gs>
              <a:gs pos="100000">
                <a:srgbClr val="D59DFF"/>
              </a:gs>
            </a:gsLst>
            <a:lin ang="2400000" scaled="0"/>
          </a:gradFill>
          <a:ln>
            <a:noFill/>
            <a:headEnd type="none" w="med" len="med"/>
            <a:tailEnd type="none" w="med" len="med"/>
          </a:ln>
          <a:effectLst>
            <a:outerShdw blurRad="355600" dist="190500" dir="5400000" sx="101000" sy="101000" algn="ctr" rotWithShape="0">
              <a:srgbClr val="000000">
                <a:alpha val="27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36622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6135" userDrawn="1">
          <p15:clr>
            <a:srgbClr val="5ACBF0"/>
          </p15:clr>
        </p15:guide>
        <p15:guide id="3" orient="horz" pos="1910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ernate quote">
    <p:bg>
      <p:bgPr>
        <a:solidFill>
          <a:srgbClr val="EAE4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5E78741-2E92-4352-847E-7E79AA3BEDE7}"/>
              </a:ext>
            </a:extLst>
          </p:cNvPr>
          <p:cNvSpPr/>
          <p:nvPr userDrawn="1"/>
        </p:nvSpPr>
        <p:spPr bwMode="auto">
          <a:xfrm>
            <a:off x="0" y="0"/>
            <a:ext cx="4064000" cy="6858000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0156270-9C86-4171-BEB2-C0F0D7A6B76A}"/>
              </a:ext>
            </a:extLst>
          </p:cNvPr>
          <p:cNvSpPr/>
          <p:nvPr userDrawn="1"/>
        </p:nvSpPr>
        <p:spPr bwMode="auto">
          <a:xfrm>
            <a:off x="1066800" y="1623526"/>
            <a:ext cx="10540999" cy="4217537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355600" dist="190500" dir="5400000" sx="101000" sy="101000" algn="ctr" rotWithShape="0">
              <a:srgbClr val="000000">
                <a:alpha val="11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66801" y="2191554"/>
            <a:ext cx="10058399" cy="2195395"/>
          </a:xfrm>
          <a:noFill/>
        </p:spPr>
        <p:txBody>
          <a:bodyPr wrap="square" lIns="457200" tIns="0" rIns="182880" bIns="0" anchor="b" anchorCtr="0">
            <a:norm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Quote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066801" y="4705389"/>
            <a:ext cx="10056883" cy="338554"/>
          </a:xfrm>
          <a:noFill/>
        </p:spPr>
        <p:txBody>
          <a:bodyPr wrap="square" lIns="457200" tIns="0" rIns="18288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2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442750B-A7AB-42A9-A8AF-218016DC73F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66801" y="5111789"/>
            <a:ext cx="10056882" cy="338554"/>
          </a:xfrm>
          <a:noFill/>
        </p:spPr>
        <p:txBody>
          <a:bodyPr wrap="square" lIns="457200" tIns="0" rIns="18288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2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Company or position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5CAA7F6-8C5E-4C0C-9380-3938313CCE9B}"/>
              </a:ext>
            </a:extLst>
          </p:cNvPr>
          <p:cNvSpPr/>
          <p:nvPr userDrawn="1"/>
        </p:nvSpPr>
        <p:spPr bwMode="auto">
          <a:xfrm>
            <a:off x="584200" y="866944"/>
            <a:ext cx="1460500" cy="1463040"/>
          </a:xfrm>
          <a:prstGeom prst="rect">
            <a:avLst/>
          </a:prstGeom>
          <a:gradFill>
            <a:gsLst>
              <a:gs pos="1000">
                <a:srgbClr val="50E6FF">
                  <a:alpha val="90000"/>
                </a:srgbClr>
              </a:gs>
              <a:gs pos="100000">
                <a:srgbClr val="D59DFF">
                  <a:alpha val="90000"/>
                </a:srgbClr>
              </a:gs>
            </a:gsLst>
            <a:lin ang="2400000" scaled="0"/>
          </a:gradFill>
          <a:ln>
            <a:noFill/>
            <a:headEnd type="none" w="med" len="med"/>
            <a:tailEnd type="none" w="med" len="med"/>
          </a:ln>
          <a:effectLst>
            <a:outerShdw blurRad="355600" dist="190500" dir="5400000" sx="101000" sy="101000" algn="ctr" rotWithShape="0">
              <a:srgbClr val="000000">
                <a:alpha val="27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D984DC6-2262-41BA-8742-20A3565F58F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62537" y="1222206"/>
            <a:ext cx="1079086" cy="969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1915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6135" userDrawn="1">
          <p15:clr>
            <a:srgbClr val="5ACBF0"/>
          </p15:clr>
        </p15:guide>
        <p15:guide id="3" orient="horz" pos="1910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blu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38554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2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897602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6135" userDrawn="1">
          <p15:clr>
            <a:srgbClr val="5ACBF0"/>
          </p15:clr>
        </p15:guide>
        <p15:guide id="3" orient="horz" pos="1910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219" r:id="rId1"/>
    <p:sldLayoutId id="2147484710" r:id="rId2"/>
    <p:sldLayoutId id="2147485226" r:id="rId3"/>
    <p:sldLayoutId id="2147484240" r:id="rId4"/>
    <p:sldLayoutId id="2147484944" r:id="rId5"/>
    <p:sldLayoutId id="2147485137" r:id="rId6"/>
    <p:sldLayoutId id="2147485212" r:id="rId7"/>
    <p:sldLayoutId id="2147485224" r:id="rId8"/>
    <p:sldLayoutId id="2147484249" r:id="rId9"/>
    <p:sldLayoutId id="2147485222" r:id="rId10"/>
    <p:sldLayoutId id="2147485225" r:id="rId11"/>
    <p:sldLayoutId id="2147484673" r:id="rId12"/>
    <p:sldLayoutId id="2147485204" r:id="rId13"/>
    <p:sldLayoutId id="2147484299" r:id="rId14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 userDrawn="1">
          <p15:clr>
            <a:srgbClr val="C35EA4"/>
          </p15:clr>
        </p15:guide>
        <p15:guide id="17" pos="7313" userDrawn="1">
          <p15:clr>
            <a:srgbClr val="C35EA4"/>
          </p15:clr>
        </p15:guide>
        <p15:guide id="25" orient="horz" pos="369" userDrawn="1">
          <p15:clr>
            <a:srgbClr val="C35EA4"/>
          </p15:clr>
        </p15:guide>
        <p15:guide id="26" orient="horz" pos="3949" userDrawn="1">
          <p15:clr>
            <a:srgbClr val="C35EA4"/>
          </p15:clr>
        </p15:guide>
        <p15:guide id="27" orient="horz" pos="184" userDrawn="1">
          <p15:clr>
            <a:srgbClr val="A4A3A4"/>
          </p15:clr>
        </p15:guide>
        <p15:guide id="28" pos="185" userDrawn="1">
          <p15:clr>
            <a:srgbClr val="A4A3A4"/>
          </p15:clr>
        </p15:guide>
        <p15:guide id="29" orient="horz" pos="4135" userDrawn="1">
          <p15:clr>
            <a:srgbClr val="A4A3A4"/>
          </p15:clr>
        </p15:guide>
        <p15:guide id="30" pos="7495" userDrawn="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HenryJammes" TargetMode="External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hyperlink" Target="https://www.linkedin.com/in/henryjammes/" TargetMode="Externa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.png"/><Relationship Id="rId5" Type="http://schemas.openxmlformats.org/officeDocument/2006/relationships/image" Target="../media/image34.gif"/><Relationship Id="rId4" Type="http://schemas.openxmlformats.org/officeDocument/2006/relationships/image" Target="../media/image21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.png"/><Relationship Id="rId5" Type="http://schemas.openxmlformats.org/officeDocument/2006/relationships/image" Target="../media/image35.gif"/><Relationship Id="rId4" Type="http://schemas.openxmlformats.org/officeDocument/2006/relationships/image" Target="../media/image15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powerapps/maker/model-driven-apps/create-edit-powerbi-embedded-page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.png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hyperlink" Target="https://docs.microsoft.com/en-us/powerapps/maker/model-driven-apps/embed-powerbi-report-in-system-form" TargetMode="External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.png"/><Relationship Id="rId5" Type="http://schemas.openxmlformats.org/officeDocument/2006/relationships/image" Target="../media/image37.gif"/><Relationship Id="rId4" Type="http://schemas.openxmlformats.org/officeDocument/2006/relationships/hyperlink" Target="https://dynamicsninja.blog/2019/12/05/power-bi-embedder-for-xrmtoolbox/" TargetMode="External"/><Relationship Id="rId9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40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4" Type="http://schemas.openxmlformats.org/officeDocument/2006/relationships/image" Target="../media/image41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power-bi/connect-data/desktop-use-directquery#considerations-and-limitations" TargetMode="External"/><Relationship Id="rId7" Type="http://schemas.openxmlformats.org/officeDocument/2006/relationships/image" Target="../media/image47.sv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svg"/><Relationship Id="rId4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13" Type="http://schemas.openxmlformats.org/officeDocument/2006/relationships/image" Target="../media/image20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sv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svg"/><Relationship Id="rId4" Type="http://schemas.openxmlformats.org/officeDocument/2006/relationships/image" Target="../media/image11.svg"/><Relationship Id="rId9" Type="http://schemas.openxmlformats.org/officeDocument/2006/relationships/image" Target="../media/image16.png"/><Relationship Id="rId14" Type="http://schemas.openxmlformats.org/officeDocument/2006/relationships/image" Target="../media/image21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sv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gi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gi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gif"/><Relationship Id="rId3" Type="http://schemas.openxmlformats.org/officeDocument/2006/relationships/hyperlink" Target="https://docs.microsoft.com/en-us/powerapps/developer/data-platform/dataverse-sql-query" TargetMode="External"/><Relationship Id="rId7" Type="http://schemas.microsoft.com/office/2007/relationships/hdphoto" Target="../media/hdphoto2.wdp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3.png"/><Relationship Id="rId5" Type="http://schemas.openxmlformats.org/officeDocument/2006/relationships/image" Target="../media/image39.png"/><Relationship Id="rId4" Type="http://schemas.openxmlformats.org/officeDocument/2006/relationships/hyperlink" Target="https://markcarrington.dev/sql-4-cds/" TargetMode="External"/><Relationship Id="rId9" Type="http://schemas.openxmlformats.org/officeDocument/2006/relationships/image" Target="../media/image5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9ZGpK2waM5Y" TargetMode="External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hyperlink" Target="https://github.com/PowerBiDevCamp/Camp-Sessions/raw/master/Session%2014%20-%20Power%20BI%20with%20Dataverse.pptx" TargetMode="External"/><Relationship Id="rId4" Type="http://schemas.openxmlformats.org/officeDocument/2006/relationships/hyperlink" Target="https://github.com/PowerBiDevCamp/Camp-Sessions/tree/master/PBIX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learn/paths/power-bi-effective/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56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microsoft.com/en-us/power-bi/create-reports/dynamics-quick-create-report" TargetMode="External"/><Relationship Id="rId13" Type="http://schemas.openxmlformats.org/officeDocument/2006/relationships/hyperlink" Target="https://docs.microsoft.com/en-us/dynamics365/fin-ops-core/dev-itpro/analytics/embed-power-bi-workspaces?toc=/dynamics365/commerce/toc.json" TargetMode="External"/><Relationship Id="rId18" Type="http://schemas.openxmlformats.org/officeDocument/2006/relationships/hyperlink" Target="https://docs.microsoft.com/en-us/power-bi/create-reports/power-bi-automate-visual" TargetMode="External"/><Relationship Id="rId3" Type="http://schemas.openxmlformats.org/officeDocument/2006/relationships/hyperlink" Target="https://docs.microsoft.com/en-us/powerapps/developer/data-platform/dataverse-sql-query" TargetMode="External"/><Relationship Id="rId7" Type="http://schemas.openxmlformats.org/officeDocument/2006/relationships/hyperlink" Target="https://docs.microsoft.com/en-us/power-query/connectors/dataverse" TargetMode="External"/><Relationship Id="rId12" Type="http://schemas.openxmlformats.org/officeDocument/2006/relationships/hyperlink" Target="https://docs.microsoft.com/en-us/powerapps/maker/canvas-apps/controls/control-power-bi-tile" TargetMode="External"/><Relationship Id="rId17" Type="http://schemas.openxmlformats.org/officeDocument/2006/relationships/hyperlink" Target="https://docs.microsoft.com/en-us/power-bi/connect-data/desktop-directquery-troubleshoot" TargetMode="External"/><Relationship Id="rId2" Type="http://schemas.openxmlformats.org/officeDocument/2006/relationships/notesSlide" Target="../notesSlides/notesSlide31.xml"/><Relationship Id="rId16" Type="http://schemas.openxmlformats.org/officeDocument/2006/relationships/hyperlink" Target="https://docs.microsoft.com/en-us/power-bi/guidance/directquery-model-guidance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cs.microsoft.com/en-us/powerapps/maker/data-platform/view-entity-data-power-bi" TargetMode="External"/><Relationship Id="rId11" Type="http://schemas.openxmlformats.org/officeDocument/2006/relationships/hyperlink" Target="https://docs.microsoft.com/en-us/powerapps/maker/model-driven-apps/embed-powerbi-report-in-system-form" TargetMode="External"/><Relationship Id="rId5" Type="http://schemas.openxmlformats.org/officeDocument/2006/relationships/hyperlink" Target="https://docs.microsoft.com/en-us/powerapps/maker/data-platform/use-powerbi-dataverse" TargetMode="External"/><Relationship Id="rId15" Type="http://schemas.openxmlformats.org/officeDocument/2006/relationships/hyperlink" Target="https://docs.microsoft.com/en-us/dynamics365/fin-ops-core/dev-itpro/analytics/customize-analytical-workspace" TargetMode="External"/><Relationship Id="rId10" Type="http://schemas.openxmlformats.org/officeDocument/2006/relationships/hyperlink" Target="https://docs.microsoft.com/en-us/powerapps/user/add-powerbi-dashboards" TargetMode="External"/><Relationship Id="rId19" Type="http://schemas.openxmlformats.org/officeDocument/2006/relationships/hyperlink" Target="https://docs.microsoft.com/en-us/powerapps/maker/canvas-apps/powerapps-custom-visual" TargetMode="External"/><Relationship Id="rId4" Type="http://schemas.openxmlformats.org/officeDocument/2006/relationships/hyperlink" Target="https://docs.microsoft.com/en-us/powerapps/developer/data-platform/how-dataverse-sql-differs-from-transact-sql?tabs=supported" TargetMode="External"/><Relationship Id="rId9" Type="http://schemas.openxmlformats.org/officeDocument/2006/relationships/hyperlink" Target="https://docs.microsoft.com/en-us/powerapps/maker/model-driven-apps/create-edit-powerbi-embedded-page" TargetMode="External"/><Relationship Id="rId14" Type="http://schemas.openxmlformats.org/officeDocument/2006/relationships/hyperlink" Target="https://docs.microsoft.com/en-us/dynamics365/fin-ops-core/dev-itpro/analytics/power-bi-embedded-integration" TargetMode="Externa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0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1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7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582042" y="3962400"/>
            <a:ext cx="4896407" cy="677108"/>
          </a:xfrm>
        </p:spPr>
        <p:txBody>
          <a:bodyPr/>
          <a:lstStyle/>
          <a:p>
            <a:r>
              <a:rPr lang="en-US" dirty="0"/>
              <a:t>Create real-time and contextualized</a:t>
            </a:r>
            <a:br>
              <a:rPr lang="en-US" dirty="0"/>
            </a:br>
            <a:r>
              <a:rPr lang="en-US" dirty="0"/>
              <a:t>Power BI reports in your apps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1F5CDD3-37C2-43EC-A1EB-3018900B325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73722" y="5068371"/>
            <a:ext cx="4164583" cy="584775"/>
          </a:xfrm>
        </p:spPr>
        <p:txBody>
          <a:bodyPr/>
          <a:lstStyle/>
          <a:p>
            <a:r>
              <a:rPr lang="en-US" sz="2000">
                <a:latin typeface="+mj-lt"/>
              </a:rPr>
              <a:t>Henry Jammes</a:t>
            </a:r>
          </a:p>
          <a:p>
            <a:r>
              <a:rPr lang="en-US"/>
              <a:t>Principal FastTrack Solution Architect</a:t>
            </a:r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632AA203-FAE9-4881-BD32-671DB569B2D5}"/>
              </a:ext>
            </a:extLst>
          </p:cNvPr>
          <p:cNvSpPr txBox="1">
            <a:spLocks/>
          </p:cNvSpPr>
          <p:nvPr/>
        </p:nvSpPr>
        <p:spPr>
          <a:xfrm>
            <a:off x="1940123" y="6033279"/>
            <a:ext cx="2024513" cy="314335"/>
          </a:xfrm>
          <a:prstGeom prst="rect">
            <a:avLst/>
          </a:prstGeom>
        </p:spPr>
        <p:txBody>
          <a:bodyPr/>
          <a:lstStyle>
            <a:lvl1pPr marL="2286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3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4572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858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144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430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896354">
              <a:buNone/>
              <a:defRPr/>
            </a:pPr>
            <a:r>
              <a:rPr lang="en-US" sz="1372">
                <a:solidFill>
                  <a:schemeClr val="tx1"/>
                </a:solidFill>
                <a:latin typeface="+mn-lt"/>
                <a:cs typeface="Segoe UI" panose="020B0502040204020203" pitchFamily="34" charset="0"/>
              </a:rPr>
              <a:t>@HenryJammes</a:t>
            </a: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6CF77FC5-2E57-40B3-B2D1-228C88C3586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54026" y="6099479"/>
            <a:ext cx="263665" cy="181935"/>
          </a:xfrm>
          <a:prstGeom prst="rect">
            <a:avLst/>
          </a:prstGeom>
        </p:spPr>
      </p:pic>
      <p:pic>
        <p:nvPicPr>
          <p:cNvPr id="10" name="Picture 9" descr="A picture containing silhouette&#10;&#10;Description generated with high confidence">
            <a:hlinkClick r:id="rId5"/>
            <a:extLst>
              <a:ext uri="{FF2B5EF4-FFF2-40B4-BE49-F238E27FC236}">
                <a16:creationId xmlns:a16="http://schemas.microsoft.com/office/drawing/2014/main" id="{658F9D1F-45A1-443B-B345-BA5F642988AC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19464" y="5593963"/>
            <a:ext cx="540273" cy="540273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19F3BFF-97A7-4C56-8D82-2DFEFB40CF6D}"/>
              </a:ext>
            </a:extLst>
          </p:cNvPr>
          <p:cNvSpPr/>
          <p:nvPr/>
        </p:nvSpPr>
        <p:spPr>
          <a:xfrm>
            <a:off x="1940123" y="5722907"/>
            <a:ext cx="1512594" cy="2823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  <a:buSzPct val="90000"/>
              <a:defRPr/>
            </a:pPr>
            <a:r>
              <a:rPr lang="en-US" sz="1372">
                <a:cs typeface="Segoe UI" panose="020B0502040204020203" pitchFamily="34" charset="0"/>
              </a:rPr>
              <a:t>/in/henryjammes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2A3642CF-2C73-441A-BE5B-B3E6C4986D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/>
          <a:srcRect/>
          <a:stretch/>
        </p:blipFill>
        <p:spPr bwMode="auto">
          <a:xfrm>
            <a:off x="582042" y="5063967"/>
            <a:ext cx="900000" cy="90000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itle 3">
            <a:extLst>
              <a:ext uri="{FF2B5EF4-FFF2-40B4-BE49-F238E27FC236}">
                <a16:creationId xmlns:a16="http://schemas.microsoft.com/office/drawing/2014/main" id="{449807DF-03A1-417A-9C00-D5846276E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2425700"/>
            <a:ext cx="5165292" cy="1108075"/>
          </a:xfrm>
        </p:spPr>
        <p:txBody>
          <a:bodyPr/>
          <a:lstStyle/>
          <a:p>
            <a:r>
              <a:rPr lang="en-US"/>
              <a:t>Dynamics 365 FastTrack Architecture Insights</a:t>
            </a:r>
          </a:p>
        </p:txBody>
      </p:sp>
    </p:spTree>
    <p:extLst>
      <p:ext uri="{BB962C8B-B14F-4D97-AF65-F5344CB8AC3E}">
        <p14:creationId xmlns:p14="http://schemas.microsoft.com/office/powerpoint/2010/main" val="471867069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>
            <a:extLst>
              <a:ext uri="{FF2B5EF4-FFF2-40B4-BE49-F238E27FC236}">
                <a16:creationId xmlns:a16="http://schemas.microsoft.com/office/drawing/2014/main" id="{D5C8A1E1-4444-498A-A3E8-A5A61060E2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545469" cy="553998"/>
          </a:xfrm>
        </p:spPr>
        <p:txBody>
          <a:bodyPr/>
          <a:lstStyle/>
          <a:p>
            <a:r>
              <a:rPr lang="en-US"/>
              <a:t>🤩 Explore data with Power BI Quick Create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AC8D9711-9F6C-4B50-9716-40E264D684E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8263" y="1872282"/>
            <a:ext cx="4307587" cy="2548390"/>
          </a:xfrm>
        </p:spPr>
        <p:txBody>
          <a:bodyPr/>
          <a:lstStyle/>
          <a:p>
            <a:r>
              <a:rPr lang="en-US" sz="2800"/>
              <a:t>Quickly explore data with Power BI right from model-driven app views</a:t>
            </a:r>
          </a:p>
          <a:p>
            <a:endParaRPr lang="en-US" sz="2400"/>
          </a:p>
          <a:p>
            <a:r>
              <a:rPr lang="fr-FR" sz="2400"/>
              <a:t>💡 </a:t>
            </a:r>
            <a:r>
              <a:rPr lang="en-US" sz="2400"/>
              <a:t>View definitions &amp; filters are retained by Power BI.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A7FB77AF-5C58-4A9E-BC9F-98E1B167200A}"/>
              </a:ext>
            </a:extLst>
          </p:cNvPr>
          <p:cNvSpPr txBox="1">
            <a:spLocks/>
          </p:cNvSpPr>
          <p:nvPr/>
        </p:nvSpPr>
        <p:spPr>
          <a:xfrm>
            <a:off x="588263" y="2974122"/>
            <a:ext cx="3974245" cy="923330"/>
          </a:xfrm>
          <a:prstGeom prst="rect">
            <a:avLst/>
          </a:prstGeom>
        </p:spPr>
        <p:txBody>
          <a:bodyPr/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/>
          </a:p>
        </p:txBody>
      </p:sp>
      <p:pic>
        <p:nvPicPr>
          <p:cNvPr id="1026" name="Picture 2" descr="[speed output image]">
            <a:extLst>
              <a:ext uri="{FF2B5EF4-FFF2-40B4-BE49-F238E27FC236}">
                <a16:creationId xmlns:a16="http://schemas.microsoft.com/office/drawing/2014/main" id="{37FD2917-6187-434C-A952-A20B3C1BDF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1375" y="1647452"/>
            <a:ext cx="6640625" cy="450000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317500">
            <a:solidFill>
              <a:schemeClr val="tx2">
                <a:lumMod val="7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00868191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641490A-933F-48B9-A443-873853659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457200"/>
            <a:ext cx="11358580" cy="554038"/>
          </a:xfrm>
        </p:spPr>
        <p:txBody>
          <a:bodyPr/>
          <a:lstStyle/>
          <a:p>
            <a:r>
              <a:rPr lang="en-US"/>
              <a:t>🤩 Displaying a Power BI report in a workspace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4AAF2DE-A981-4584-A6EF-E1B20E538A7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8963" y="1706343"/>
            <a:ext cx="2893825" cy="4339650"/>
          </a:xfrm>
        </p:spPr>
        <p:txBody>
          <a:bodyPr/>
          <a:lstStyle/>
          <a:p>
            <a:r>
              <a:rPr lang="en-US"/>
              <a:t>Embed reports into a workspace from either: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sz="2400"/>
              <a:t>Reporting services (limited to entity store data)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sz="2400"/>
              <a:t>Power BI service (more data sources and capabilities).</a:t>
            </a:r>
          </a:p>
        </p:txBody>
      </p:sp>
      <p:pic>
        <p:nvPicPr>
          <p:cNvPr id="5" name="Picture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CCF161B8-AD2F-4ADC-8211-70ED69B5F7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0297" y="1626168"/>
            <a:ext cx="8311703" cy="450000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317500">
            <a:solidFill>
              <a:schemeClr val="tx2">
                <a:lumMod val="7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63367799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641490A-933F-48B9-A443-873853659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457200"/>
            <a:ext cx="11358580" cy="554038"/>
          </a:xfrm>
        </p:spPr>
        <p:txBody>
          <a:bodyPr/>
          <a:lstStyle/>
          <a:p>
            <a:r>
              <a:rPr lang="fr-FR"/>
              <a:t>🤯</a:t>
            </a:r>
            <a:r>
              <a:rPr lang="en-US"/>
              <a:t> Make reports interactive with      Power Automate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4AAF2DE-A981-4584-A6EF-E1B20E538A7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8963" y="1621264"/>
            <a:ext cx="4364036" cy="2286780"/>
          </a:xfrm>
        </p:spPr>
        <p:txBody>
          <a:bodyPr/>
          <a:lstStyle/>
          <a:p>
            <a:r>
              <a:rPr lang="en-US"/>
              <a:t>Act on data &amp; insights: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sz="2400"/>
              <a:t>Trigger cloud flows on your Power BI dataset records with the Power Automate visual.</a:t>
            </a:r>
          </a:p>
          <a:p>
            <a:endParaRPr lang="en-US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2D9AA7AA-89C1-4F23-94F2-906664C269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31483" y="496363"/>
            <a:ext cx="521599" cy="521599"/>
          </a:xfrm>
          <a:prstGeom prst="rect">
            <a:avLst/>
          </a:prstGeom>
        </p:spPr>
      </p:pic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CC0F32E-65E3-412F-8266-7542274C04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63076" y="1602602"/>
            <a:ext cx="6628924" cy="450000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 w="317500">
            <a:solidFill>
              <a:schemeClr val="tx2">
                <a:lumMod val="7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78825638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641490A-933F-48B9-A443-873853659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457200"/>
            <a:ext cx="11358580" cy="554038"/>
          </a:xfrm>
        </p:spPr>
        <p:txBody>
          <a:bodyPr/>
          <a:lstStyle/>
          <a:p>
            <a:r>
              <a:rPr lang="fr-FR"/>
              <a:t>🤯</a:t>
            </a:r>
            <a:r>
              <a:rPr lang="en-US"/>
              <a:t> Make reports interactive with      Power Apps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4AAF2DE-A981-4584-A6EF-E1B20E538A7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8963" y="1634648"/>
            <a:ext cx="4468229" cy="3847207"/>
          </a:xfrm>
        </p:spPr>
        <p:txBody>
          <a:bodyPr/>
          <a:lstStyle/>
          <a:p>
            <a:r>
              <a:rPr lang="en-US"/>
              <a:t>Act on data &amp; insights: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fr-FR" sz="2400"/>
              <a:t>💡 </a:t>
            </a:r>
            <a:r>
              <a:rPr lang="en-US" sz="2400"/>
              <a:t>Records in the Power Apps can reflect the applied </a:t>
            </a:r>
            <a:br>
              <a:rPr lang="en-US" sz="2400"/>
            </a:br>
            <a:r>
              <a:rPr lang="en-US" sz="2400"/>
              <a:t>Power BI filters.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fr-FR" sz="2400"/>
              <a:t>⚡ </a:t>
            </a:r>
            <a:r>
              <a:rPr lang="en-US" sz="2400"/>
              <a:t>With DirectQuery, creations or updates done in the Power Apps can be reflected real-time in the report.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03BB3A29-025C-4FC8-A00B-4AB43CF6B6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33234" y="489238"/>
            <a:ext cx="522000" cy="522000"/>
          </a:xfrm>
          <a:prstGeom prst="rect">
            <a:avLst/>
          </a:prstGeom>
        </p:spPr>
      </p:pic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60B76789-FF6D-44B3-97B4-3F77E0B5AC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8966" y="1634648"/>
            <a:ext cx="6743034" cy="450000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 w="317500">
            <a:solidFill>
              <a:schemeClr val="tx2">
                <a:lumMod val="7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35132166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641490A-933F-48B9-A443-873853659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22712" cy="1107996"/>
          </a:xfrm>
        </p:spPr>
        <p:txBody>
          <a:bodyPr/>
          <a:lstStyle/>
          <a:p>
            <a:r>
              <a:rPr lang="fr-FR"/>
              <a:t>🛠 </a:t>
            </a:r>
            <a:r>
              <a:rPr lang="en-US"/>
              <a:t>Embedding a Power BI report into a dashboard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2FF10C74-C4C7-477B-85A6-F0FA4181CFE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8963" y="2395538"/>
            <a:ext cx="4712800" cy="2757678"/>
          </a:xfrm>
        </p:spPr>
        <p:txBody>
          <a:bodyPr/>
          <a:lstStyle/>
          <a:p>
            <a:r>
              <a:rPr lang="en-US"/>
              <a:t>Official documentation:</a:t>
            </a:r>
          </a:p>
          <a:p>
            <a:r>
              <a:rPr lang="en-US" sz="140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Create or edit a Power BI embedded system dashboard</a:t>
            </a:r>
            <a:endParaRPr lang="en-US" sz="1400"/>
          </a:p>
          <a:p>
            <a:endParaRPr lang="en-US"/>
          </a:p>
          <a:p>
            <a:r>
              <a:rPr lang="fr-FR" sz="2400"/>
              <a:t>💡 </a:t>
            </a:r>
            <a:r>
              <a:rPr lang="en-US" sz="2400"/>
              <a:t>Use environment variables to point to different Power BI workspaces and reports in  dev/test/prod etc.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D7C96DD-A6F2-4BA7-9A5A-F6AB4D26E3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9075" y="1565196"/>
            <a:ext cx="6532925" cy="4500000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 w="317500">
            <a:solidFill>
              <a:schemeClr val="tx2">
                <a:lumMod val="7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57171648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641490A-933F-48B9-A443-873853659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213212" cy="1107996"/>
          </a:xfrm>
        </p:spPr>
        <p:txBody>
          <a:bodyPr/>
          <a:lstStyle/>
          <a:p>
            <a:r>
              <a:rPr lang="fr-FR"/>
              <a:t>🛠 </a:t>
            </a:r>
            <a:r>
              <a:rPr lang="en-US"/>
              <a:t>Embedding a Power BI report into a main form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4AAF2DE-A981-4584-A6EF-E1B20E538A7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8963" y="2395538"/>
            <a:ext cx="4712800" cy="2277547"/>
          </a:xfr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Official documentation:</a:t>
            </a:r>
          </a:p>
          <a:p>
            <a:r>
              <a:rPr lang="en-US" sz="1400">
                <a:cs typeface="Segoe U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Embed a Power BI report in a model-driven app main form</a:t>
            </a:r>
            <a:endParaRPr lang="en-US" sz="1400"/>
          </a:p>
          <a:p>
            <a:endParaRPr lang="en-US"/>
          </a:p>
          <a:p>
            <a:r>
              <a:rPr lang="fr-FR" sz="2400"/>
              <a:t>💡 </a:t>
            </a:r>
            <a:r>
              <a:rPr lang="en-US" sz="2400"/>
              <a:t>Easiest way: XrmToolBox and the </a:t>
            </a:r>
            <a:r>
              <a:rPr lang="en-US" sz="2400">
                <a:latin typeface="+mj-lt"/>
              </a:rPr>
              <a:t>Power BI Embedder </a:t>
            </a:r>
            <a:r>
              <a:rPr lang="en-US" sz="2400"/>
              <a:t>tool</a:t>
            </a:r>
          </a:p>
          <a:p>
            <a:pPr marL="0" lvl="1"/>
            <a:r>
              <a:rPr lang="fr-FR" sz="1400">
                <a:cs typeface="Segoe U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Power BI </a:t>
            </a:r>
            <a:r>
              <a:rPr lang="fr-FR" sz="1400" err="1">
                <a:cs typeface="Segoe U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Embedder</a:t>
            </a:r>
            <a:r>
              <a:rPr lang="fr-FR" sz="1400">
                <a:cs typeface="Segoe U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for XrmToolBox - Dynamics Ninja</a:t>
            </a:r>
            <a:endParaRPr lang="en-US" sz="1400">
              <a:cs typeface="Segoe UI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4441521-F1AF-4557-BFCC-2D37933ABFF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4499" y="1665492"/>
            <a:ext cx="6283019" cy="450000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 w="317500">
            <a:solidFill>
              <a:schemeClr val="tx2">
                <a:lumMod val="7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028" name="Picture 4" descr="Avatar">
            <a:extLst>
              <a:ext uri="{FF2B5EF4-FFF2-40B4-BE49-F238E27FC236}">
                <a16:creationId xmlns:a16="http://schemas.microsoft.com/office/drawing/2014/main" id="{D8C9010D-2E9F-4999-B704-1B526304E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263" y="5188848"/>
            <a:ext cx="900000" cy="90000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5B83D45-94CB-4A64-836B-5984E9A8EF3F}"/>
              </a:ext>
            </a:extLst>
          </p:cNvPr>
          <p:cNvSpPr txBox="1"/>
          <p:nvPr/>
        </p:nvSpPr>
        <p:spPr>
          <a:xfrm>
            <a:off x="1540912" y="5188848"/>
            <a:ext cx="2039815" cy="3639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/>
              <a:t>Ivan Ficko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4306E1D0-924E-4D20-BBEF-98165D48E4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9968" y="5581369"/>
            <a:ext cx="892276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9473483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9F1EDB7-7667-4B5B-81E0-C23953556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166" y="3179701"/>
            <a:ext cx="4567230" cy="997196"/>
          </a:xfrm>
        </p:spPr>
        <p:txBody>
          <a:bodyPr/>
          <a:lstStyle/>
          <a:p>
            <a:pPr marL="0" indent="0">
              <a:buNone/>
            </a:pPr>
            <a:r>
              <a:rPr lang="en-US" b="1"/>
              <a:t>Reporting options on Dataverse data</a:t>
            </a:r>
          </a:p>
        </p:txBody>
      </p:sp>
    </p:spTree>
    <p:extLst>
      <p:ext uri="{BB962C8B-B14F-4D97-AF65-F5344CB8AC3E}">
        <p14:creationId xmlns:p14="http://schemas.microsoft.com/office/powerpoint/2010/main" val="587025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FE4AE-BCA3-40AB-965B-B0E06B3A0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Reporting options on Dataverse data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A570C4B-627F-491F-86C0-491A575930D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512276" y="1435100"/>
            <a:ext cx="10090761" cy="4909036"/>
          </a:xfrm>
        </p:spPr>
        <p:txBody>
          <a:bodyPr/>
          <a:lstStyle/>
          <a:p>
            <a:pPr marL="0" indent="0">
              <a:spcBef>
                <a:spcPts val="2400"/>
              </a:spcBef>
              <a:spcAft>
                <a:spcPts val="600"/>
              </a:spcAft>
              <a:buNone/>
            </a:pPr>
            <a:r>
              <a:rPr lang="en-US">
                <a:latin typeface="+mj-lt"/>
              </a:rPr>
              <a:t>Dataverse connector</a:t>
            </a:r>
          </a:p>
          <a:p>
            <a:pPr lvl="1">
              <a:spcBef>
                <a:spcPts val="600"/>
              </a:spcBef>
            </a:pPr>
            <a:r>
              <a:rPr lang="en-US"/>
              <a:t>Supports both Import Mode and DirectQuery</a:t>
            </a:r>
          </a:p>
          <a:p>
            <a:pPr lvl="1">
              <a:spcBef>
                <a:spcPts val="600"/>
              </a:spcBef>
            </a:pPr>
            <a:r>
              <a:rPr lang="en-US"/>
              <a:t>Based on the TDS endpoint (80-MB limit on query result, no paging)</a:t>
            </a:r>
          </a:p>
          <a:p>
            <a:pPr marL="0" indent="0">
              <a:spcBef>
                <a:spcPts val="2400"/>
              </a:spcBef>
              <a:spcAft>
                <a:spcPts val="600"/>
              </a:spcAft>
              <a:buNone/>
            </a:pPr>
            <a:r>
              <a:rPr lang="en-US">
                <a:latin typeface="+mj-lt"/>
              </a:rPr>
              <a:t>Common Data Service (legacy) connector</a:t>
            </a:r>
          </a:p>
          <a:p>
            <a:pPr lvl="1"/>
            <a:r>
              <a:rPr lang="en-US"/>
              <a:t>Only supports Import Mode</a:t>
            </a:r>
          </a:p>
          <a:p>
            <a:pPr lvl="1"/>
            <a:r>
              <a:rPr lang="en-US"/>
              <a:t>Based on the Web API: supports more data types and paging</a:t>
            </a:r>
          </a:p>
          <a:p>
            <a:pPr marL="0" indent="0">
              <a:spcBef>
                <a:spcPts val="2400"/>
              </a:spcBef>
              <a:spcAft>
                <a:spcPts val="600"/>
              </a:spcAft>
              <a:buNone/>
            </a:pPr>
            <a:r>
              <a:rPr lang="en-US">
                <a:latin typeface="+mj-lt"/>
              </a:rPr>
              <a:t>Azure Synapse Analytics SQL connector</a:t>
            </a:r>
          </a:p>
          <a:p>
            <a:pPr lvl="1"/>
            <a:r>
              <a:rPr lang="en-US"/>
              <a:t>Supports both Import Mode and DirectQuery</a:t>
            </a:r>
          </a:p>
          <a:p>
            <a:pPr lvl="1"/>
            <a:r>
              <a:rPr lang="en-US"/>
              <a:t>Requires Azure Synapse Link for Dataverse to be setup</a:t>
            </a:r>
          </a:p>
          <a:p>
            <a:pPr lvl="1"/>
            <a:r>
              <a:rPr lang="en-US"/>
              <a:t>Enterprise-Scale data source for reporting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BB1011B1-F1D6-4B09-A332-0BE834CE29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0924" y="2990681"/>
            <a:ext cx="504000" cy="504000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49BDDE20-55DC-4741-8E24-E756D9F3809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32924" y="4511539"/>
            <a:ext cx="540000" cy="540000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45D447B0-6D6A-4926-8BD1-03ED8010B7E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32924" y="1377837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838061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FE4AE-BCA3-40AB-965B-B0E06B3A0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Import Mode VS DirectQuery</a:t>
            </a:r>
          </a:p>
        </p:txBody>
      </p:sp>
      <p:sp>
        <p:nvSpPr>
          <p:cNvPr id="12" name="Content Placeholder 9">
            <a:extLst>
              <a:ext uri="{FF2B5EF4-FFF2-40B4-BE49-F238E27FC236}">
                <a16:creationId xmlns:a16="http://schemas.microsoft.com/office/drawing/2014/main" id="{29455870-A66C-4F73-BA3A-F7541476840F}"/>
              </a:ext>
            </a:extLst>
          </p:cNvPr>
          <p:cNvSpPr txBox="1">
            <a:spLocks/>
          </p:cNvSpPr>
          <p:nvPr/>
        </p:nvSpPr>
        <p:spPr>
          <a:xfrm>
            <a:off x="1512276" y="1435100"/>
            <a:ext cx="10090761" cy="50937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2400"/>
              </a:spcBef>
              <a:spcAft>
                <a:spcPts val="600"/>
              </a:spcAft>
              <a:buNone/>
            </a:pPr>
            <a:r>
              <a:rPr lang="en-US">
                <a:latin typeface="+mj-lt"/>
              </a:rPr>
              <a:t>Import Mode</a:t>
            </a:r>
          </a:p>
          <a:p>
            <a:pPr lvl="1">
              <a:spcBef>
                <a:spcPts val="600"/>
              </a:spcBef>
            </a:pPr>
            <a:r>
              <a:rPr lang="en-US"/>
              <a:t>Scheduled refreshes of medium-sized datasets.</a:t>
            </a:r>
          </a:p>
          <a:p>
            <a:pPr lvl="1">
              <a:spcBef>
                <a:spcPts val="600"/>
              </a:spcBef>
            </a:pPr>
            <a:r>
              <a:rPr lang="en-US"/>
              <a:t>As data gets cached in the Power BI Service, Dataverse security model no longer applies, unless row-level security (RLS) is implemented on the Power BI side.</a:t>
            </a:r>
          </a:p>
          <a:p>
            <a:pPr lvl="1">
              <a:spcBef>
                <a:spcPts val="600"/>
              </a:spcBef>
            </a:pPr>
            <a:r>
              <a:rPr lang="en-US"/>
              <a:t>Highly responsive user interactions.</a:t>
            </a:r>
          </a:p>
          <a:p>
            <a:pPr lvl="1">
              <a:spcBef>
                <a:spcPts val="600"/>
              </a:spcBef>
            </a:pPr>
            <a:r>
              <a:rPr lang="en-US"/>
              <a:t>Lowered complexity of query.</a:t>
            </a:r>
          </a:p>
          <a:p>
            <a:pPr lvl="1">
              <a:spcBef>
                <a:spcPts val="600"/>
              </a:spcBef>
            </a:pPr>
            <a:r>
              <a:rPr lang="en-US"/>
              <a:t>As data is cached in Power BI, less impact on Power Platform Requests.</a:t>
            </a:r>
          </a:p>
          <a:p>
            <a:pPr marL="0" indent="0">
              <a:spcBef>
                <a:spcPts val="2400"/>
              </a:spcBef>
              <a:spcAft>
                <a:spcPts val="600"/>
              </a:spcAft>
              <a:buNone/>
            </a:pPr>
            <a:r>
              <a:rPr lang="en-US">
                <a:latin typeface="+mj-lt"/>
              </a:rPr>
              <a:t>DirectQuery</a:t>
            </a:r>
          </a:p>
          <a:p>
            <a:pPr lvl="1">
              <a:spcBef>
                <a:spcPts val="600"/>
              </a:spcBef>
            </a:pPr>
            <a:r>
              <a:rPr lang="en-US"/>
              <a:t>Real-time.</a:t>
            </a:r>
          </a:p>
          <a:p>
            <a:pPr lvl="1">
              <a:spcBef>
                <a:spcPts val="600"/>
              </a:spcBef>
            </a:pPr>
            <a:r>
              <a:rPr lang="en-US"/>
              <a:t>Dataverse security model applies (the connected user security context is applied).</a:t>
            </a:r>
          </a:p>
          <a:p>
            <a:pPr lvl="1">
              <a:spcBef>
                <a:spcPts val="600"/>
              </a:spcBef>
            </a:pPr>
            <a:r>
              <a:rPr lang="en-US"/>
              <a:t>Best for targeted datasets.</a:t>
            </a:r>
          </a:p>
          <a:p>
            <a:pPr lvl="1">
              <a:spcBef>
                <a:spcPts val="600"/>
              </a:spcBef>
            </a:pPr>
            <a:r>
              <a:rPr lang="en-US"/>
              <a:t>Additional limitations in Power BI (</a:t>
            </a:r>
            <a:r>
              <a:rPr lang="en-US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DirectQuery considerations and limitations</a:t>
            </a:r>
            <a:r>
              <a:rPr lang="en-US"/>
              <a:t>). 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7F3626D1-5DE5-44B3-AD21-B899B16A10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8263" y="1397776"/>
            <a:ext cx="540000" cy="54000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5C68C929-7D09-48A3-9C2D-4B24F73CBAA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8263" y="4380225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521764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FE4AE-BCA3-40AB-965B-B0E06B3A0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0649" y="457200"/>
            <a:ext cx="10139933" cy="553998"/>
          </a:xfrm>
        </p:spPr>
        <p:txBody>
          <a:bodyPr/>
          <a:lstStyle/>
          <a:p>
            <a:r>
              <a:rPr lang="en-US"/>
              <a:t>Dataverse connector in Power Query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F45A2E-79F0-460A-B683-5C837218F68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733550"/>
            <a:ext cx="5400000" cy="2893100"/>
          </a:xfrm>
        </p:spPr>
        <p:txBody>
          <a:bodyPr/>
          <a:lstStyle/>
          <a:p>
            <a:pPr marL="0" indent="0">
              <a:spcAft>
                <a:spcPts val="1200"/>
              </a:spcAft>
              <a:buNone/>
            </a:pPr>
            <a:r>
              <a:rPr lang="en-US">
                <a:solidFill>
                  <a:srgbClr val="9BF00B"/>
                </a:solidFill>
                <a:latin typeface="+mj-lt"/>
              </a:rPr>
              <a:t>Benefits:</a:t>
            </a:r>
          </a:p>
          <a:p>
            <a:pPr>
              <a:spcBef>
                <a:spcPts val="600"/>
              </a:spcBef>
            </a:pPr>
            <a:r>
              <a:rPr lang="en-US" sz="2000"/>
              <a:t>Available in</a:t>
            </a:r>
          </a:p>
          <a:p>
            <a:pPr lvl="1">
              <a:spcBef>
                <a:spcPts val="600"/>
              </a:spcBef>
            </a:pPr>
            <a:r>
              <a:rPr lang="en-US"/>
              <a:t>Power BI </a:t>
            </a:r>
          </a:p>
          <a:p>
            <a:pPr lvl="1">
              <a:spcBef>
                <a:spcPts val="600"/>
              </a:spcBef>
            </a:pPr>
            <a:r>
              <a:rPr lang="en-US"/>
              <a:t>Excel (future release).</a:t>
            </a:r>
          </a:p>
          <a:p>
            <a:pPr lvl="1">
              <a:spcBef>
                <a:spcPts val="600"/>
              </a:spcBef>
            </a:pPr>
            <a:r>
              <a:rPr lang="en-US" sz="2000"/>
              <a:t>Power Platform Dataflows</a:t>
            </a:r>
          </a:p>
          <a:p>
            <a:pPr>
              <a:spcBef>
                <a:spcPts val="600"/>
              </a:spcBef>
            </a:pPr>
            <a:r>
              <a:rPr lang="en-US" sz="2000"/>
              <a:t>DirectQuery support</a:t>
            </a:r>
          </a:p>
          <a:p>
            <a:pPr>
              <a:spcBef>
                <a:spcPts val="600"/>
              </a:spcBef>
            </a:pPr>
            <a:r>
              <a:rPr lang="en-US" sz="2000"/>
              <a:t>Native Dataverse SQL statements can be used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695AF593-C961-4A0A-ACB7-7E2C31B5C7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6574" y="374199"/>
            <a:ext cx="720000" cy="720000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E34B81C9-1CCD-424B-9572-6DC966C5135E}"/>
              </a:ext>
            </a:extLst>
          </p:cNvPr>
          <p:cNvSpPr txBox="1">
            <a:spLocks/>
          </p:cNvSpPr>
          <p:nvPr/>
        </p:nvSpPr>
        <p:spPr>
          <a:xfrm>
            <a:off x="6289674" y="1733549"/>
            <a:ext cx="5504219" cy="37671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>
                <a:solidFill>
                  <a:srgbClr val="FFB900"/>
                </a:solidFill>
                <a:latin typeface="+mj-lt"/>
              </a:rPr>
              <a:t>Considerations:</a:t>
            </a:r>
          </a:p>
          <a:p>
            <a:pPr>
              <a:spcBef>
                <a:spcPts val="600"/>
              </a:spcBef>
            </a:pPr>
            <a:r>
              <a:rPr lang="en-US" sz="2000"/>
              <a:t>TDS endpoint limits apply:</a:t>
            </a:r>
          </a:p>
          <a:p>
            <a:pPr lvl="1">
              <a:spcBef>
                <a:spcPts val="600"/>
              </a:spcBef>
            </a:pPr>
            <a:r>
              <a:rPr lang="en-US" sz="1800"/>
              <a:t>80-MB maximum size limit for query results.</a:t>
            </a:r>
          </a:p>
          <a:p>
            <a:pPr lvl="1">
              <a:spcBef>
                <a:spcPts val="600"/>
              </a:spcBef>
            </a:pPr>
            <a:r>
              <a:rPr lang="en-US" sz="1800"/>
              <a:t>Unsupported datatypes and tables (image, file, audit, etc.)</a:t>
            </a:r>
          </a:p>
          <a:p>
            <a:pPr lvl="1">
              <a:spcBef>
                <a:spcPts val="600"/>
              </a:spcBef>
            </a:pPr>
            <a:r>
              <a:rPr lang="en-US" sz="1800"/>
              <a:t>Dates are formatted as UTC.</a:t>
            </a:r>
          </a:p>
          <a:p>
            <a:pPr lvl="1">
              <a:spcBef>
                <a:spcPts val="600"/>
              </a:spcBef>
            </a:pPr>
            <a:r>
              <a:rPr lang="en-US" sz="1800"/>
              <a:t>Plug-ins registered on the RetrieveMultiple or Retrieve messages are not triggered.</a:t>
            </a:r>
          </a:p>
          <a:p>
            <a:pPr lvl="1">
              <a:spcBef>
                <a:spcPts val="600"/>
              </a:spcBef>
            </a:pPr>
            <a:r>
              <a:rPr lang="en-US" sz="1800"/>
              <a:t>No paging support.</a:t>
            </a:r>
          </a:p>
          <a:p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841879246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7BF15BD-001C-49B3-9A01-B39DEDA47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Agenda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1F6BD0B-C4D8-42DE-A3A7-50D8219CE6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53496" y="2468074"/>
            <a:ext cx="7253288" cy="2646878"/>
          </a:xfrm>
        </p:spPr>
        <p:txBody>
          <a:bodyPr/>
          <a:lstStyle/>
          <a:p>
            <a:pPr marL="0" indent="0">
              <a:spcBef>
                <a:spcPts val="2400"/>
              </a:spcBef>
              <a:spcAft>
                <a:spcPts val="0"/>
              </a:spcAft>
              <a:buNone/>
            </a:pPr>
            <a:r>
              <a:rPr lang="en-US" b="1">
                <a:latin typeface="+mj-lt"/>
              </a:rPr>
              <a:t>Power BI in Power Apps &amp; Dynamics 365</a:t>
            </a:r>
          </a:p>
          <a:p>
            <a:pPr marL="0" indent="0">
              <a:spcBef>
                <a:spcPts val="2400"/>
              </a:spcBef>
              <a:spcAft>
                <a:spcPts val="0"/>
              </a:spcAft>
              <a:buNone/>
            </a:pPr>
            <a:r>
              <a:rPr lang="en-US" b="1">
                <a:latin typeface="+mj-lt"/>
              </a:rPr>
              <a:t>Reporting options on Dataverse data</a:t>
            </a:r>
          </a:p>
          <a:p>
            <a:pPr marL="0" indent="0">
              <a:spcBef>
                <a:spcPts val="2400"/>
              </a:spcBef>
              <a:spcAft>
                <a:spcPts val="0"/>
              </a:spcAft>
              <a:buNone/>
            </a:pPr>
            <a:r>
              <a:rPr lang="en-US" b="1">
                <a:latin typeface="+mj-lt"/>
              </a:rPr>
              <a:t>Using the Dataverse connector</a:t>
            </a:r>
          </a:p>
          <a:p>
            <a:pPr marL="0" indent="0">
              <a:spcBef>
                <a:spcPts val="2400"/>
              </a:spcBef>
              <a:spcAft>
                <a:spcPts val="0"/>
              </a:spcAft>
              <a:buNone/>
            </a:pPr>
            <a:r>
              <a:rPr lang="en-US" b="1">
                <a:latin typeface="+mj-lt"/>
              </a:rPr>
              <a:t>Resources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C80FAB61-2669-4C4F-9067-4480566003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54962" y="615484"/>
            <a:ext cx="900000" cy="9000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8249C2BB-C54A-4DA9-8AE4-4D10CD4420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445436" y="615484"/>
            <a:ext cx="900000" cy="9000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06D7A727-B62E-4523-AFCD-7DC4DD88DC3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297811" y="615484"/>
            <a:ext cx="900000" cy="90000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17583F81-3067-4386-8EDE-660F94D2FFB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284477" y="616348"/>
            <a:ext cx="900000" cy="900000"/>
          </a:xfrm>
          <a:prstGeom prst="rect">
            <a:avLst/>
          </a:prstGeom>
        </p:spPr>
      </p:pic>
      <p:pic>
        <p:nvPicPr>
          <p:cNvPr id="4" name="Graphic 3" descr="Heart outline">
            <a:extLst>
              <a:ext uri="{FF2B5EF4-FFF2-40B4-BE49-F238E27FC236}">
                <a16:creationId xmlns:a16="http://schemas.microsoft.com/office/drawing/2014/main" id="{A00CB807-EE59-4D5B-9AF3-C198D78D3D9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769719" y="615484"/>
            <a:ext cx="900000" cy="9000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3C7F3A7F-4A96-4A02-A6EA-AB1B16C8C8E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593061" y="615484"/>
            <a:ext cx="900000" cy="9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565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FE4AE-BCA3-40AB-965B-B0E06B3A0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8275" y="457200"/>
            <a:ext cx="10168508" cy="553998"/>
          </a:xfrm>
        </p:spPr>
        <p:txBody>
          <a:bodyPr/>
          <a:lstStyle/>
          <a:p>
            <a:r>
              <a:rPr lang="en-US"/>
              <a:t>Azure Synapse Link for Dataverse 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1C0949E2-AD34-4D08-AE73-3B57650544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4200" y="383724"/>
            <a:ext cx="720000" cy="720000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D762E53-C5B4-411D-9730-BB2C1F49308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733550"/>
            <a:ext cx="5511800" cy="3508653"/>
          </a:xfrm>
        </p:spPr>
        <p:txBody>
          <a:bodyPr/>
          <a:lstStyle/>
          <a:p>
            <a:pPr marL="0" indent="0">
              <a:spcAft>
                <a:spcPts val="1200"/>
              </a:spcAft>
              <a:buNone/>
            </a:pPr>
            <a:r>
              <a:rPr lang="en-US">
                <a:solidFill>
                  <a:srgbClr val="9BF00B"/>
                </a:solidFill>
                <a:latin typeface="+mj-lt"/>
              </a:rPr>
              <a:t>Benefits:</a:t>
            </a:r>
          </a:p>
          <a:p>
            <a:pPr>
              <a:spcBef>
                <a:spcPts val="600"/>
              </a:spcBef>
            </a:pPr>
            <a:r>
              <a:rPr lang="en-US" sz="2000"/>
              <a:t>Getting the Dataverse data to start flowing to the Azure Data Lake is a matter of clicks.</a:t>
            </a:r>
          </a:p>
          <a:p>
            <a:pPr>
              <a:spcBef>
                <a:spcPts val="600"/>
              </a:spcBef>
            </a:pPr>
            <a:r>
              <a:rPr lang="en-US" sz="2000"/>
              <a:t>Comes with a serverless SQL pool endpoint you can query with T-SQL.</a:t>
            </a:r>
          </a:p>
          <a:p>
            <a:pPr>
              <a:spcBef>
                <a:spcPts val="600"/>
              </a:spcBef>
            </a:pPr>
            <a:r>
              <a:rPr lang="en-US" sz="2000"/>
              <a:t>Works as a data warehouse.</a:t>
            </a:r>
          </a:p>
          <a:p>
            <a:pPr>
              <a:spcBef>
                <a:spcPts val="600"/>
              </a:spcBef>
            </a:pPr>
            <a:r>
              <a:rPr lang="en-US" sz="2000"/>
              <a:t>Supports in-place and append modes.</a:t>
            </a:r>
          </a:p>
          <a:p>
            <a:pPr>
              <a:spcBef>
                <a:spcPts val="600"/>
              </a:spcBef>
            </a:pPr>
            <a:r>
              <a:rPr lang="en-US" sz="2000"/>
              <a:t>Large volumes and complex queries support.</a:t>
            </a:r>
          </a:p>
          <a:p>
            <a:pPr>
              <a:spcBef>
                <a:spcPts val="600"/>
              </a:spcBef>
            </a:pPr>
            <a:r>
              <a:rPr lang="en-US" sz="2000"/>
              <a:t>Also supports Spark and SQL Pools.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EA06988-6985-496E-861E-18D5E7703D1D}"/>
              </a:ext>
            </a:extLst>
          </p:cNvPr>
          <p:cNvSpPr txBox="1">
            <a:spLocks/>
          </p:cNvSpPr>
          <p:nvPr/>
        </p:nvSpPr>
        <p:spPr>
          <a:xfrm>
            <a:off x="6289675" y="1733549"/>
            <a:ext cx="5400000" cy="32778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>
                <a:solidFill>
                  <a:srgbClr val="FFB900"/>
                </a:solidFill>
                <a:latin typeface="+mj-lt"/>
              </a:rPr>
              <a:t>Considerations:</a:t>
            </a:r>
          </a:p>
          <a:p>
            <a:pPr>
              <a:spcBef>
                <a:spcPts val="600"/>
              </a:spcBef>
            </a:pPr>
            <a:r>
              <a:rPr lang="en-US" sz="2000"/>
              <a:t>Azure Data Lake and Azure Synapse Analytics are billed on an Azure subscription.</a:t>
            </a:r>
          </a:p>
          <a:p>
            <a:pPr>
              <a:spcBef>
                <a:spcPts val="600"/>
              </a:spcBef>
            </a:pPr>
            <a:r>
              <a:rPr lang="en-US" sz="2000"/>
              <a:t>Once the data is out of Dataverse, the configured security model is lost (need to add row-level security).</a:t>
            </a:r>
          </a:p>
          <a:p>
            <a:pPr>
              <a:spcBef>
                <a:spcPts val="600"/>
              </a:spcBef>
            </a:pPr>
            <a:r>
              <a:rPr lang="en-US" sz="2000"/>
              <a:t>Data flows from Dataverse to the data lake in near-real time, but there is some lag as compared to the DirectQuery approach.</a:t>
            </a:r>
          </a:p>
        </p:txBody>
      </p:sp>
    </p:spTree>
    <p:extLst>
      <p:ext uri="{BB962C8B-B14F-4D97-AF65-F5344CB8AC3E}">
        <p14:creationId xmlns:p14="http://schemas.microsoft.com/office/powerpoint/2010/main" val="3075086021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D90B3-AD23-4F30-90FD-0447B31E5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Which connection is ‘right’ for my use case? 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23E1A551-0626-4814-98F9-8F53201F6A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8185315"/>
              </p:ext>
            </p:extLst>
          </p:nvPr>
        </p:nvGraphicFramePr>
        <p:xfrm>
          <a:off x="586740" y="1788557"/>
          <a:ext cx="11018520" cy="4445096"/>
        </p:xfrm>
        <a:graphic>
          <a:graphicData uri="http://schemas.openxmlformats.org/drawingml/2006/table">
            <a:tbl>
              <a:tblPr firstRow="1" firstCol="1" bandRow="1"/>
              <a:tblGrid>
                <a:gridCol w="2025831">
                  <a:extLst>
                    <a:ext uri="{9D8B030D-6E8A-4147-A177-3AD203B41FA5}">
                      <a16:colId xmlns:a16="http://schemas.microsoft.com/office/drawing/2014/main" val="1800266707"/>
                    </a:ext>
                  </a:extLst>
                </a:gridCol>
                <a:gridCol w="2933111">
                  <a:extLst>
                    <a:ext uri="{9D8B030D-6E8A-4147-A177-3AD203B41FA5}">
                      <a16:colId xmlns:a16="http://schemas.microsoft.com/office/drawing/2014/main" val="571006498"/>
                    </a:ext>
                  </a:extLst>
                </a:gridCol>
                <a:gridCol w="3029789">
                  <a:extLst>
                    <a:ext uri="{9D8B030D-6E8A-4147-A177-3AD203B41FA5}">
                      <a16:colId xmlns:a16="http://schemas.microsoft.com/office/drawing/2014/main" val="3693975806"/>
                    </a:ext>
                  </a:extLst>
                </a:gridCol>
                <a:gridCol w="3029789">
                  <a:extLst>
                    <a:ext uri="{9D8B030D-6E8A-4147-A177-3AD203B41FA5}">
                      <a16:colId xmlns:a16="http://schemas.microsoft.com/office/drawing/2014/main" val="3036031208"/>
                    </a:ext>
                  </a:extLst>
                </a:gridCol>
              </a:tblGrid>
              <a:tr h="977316"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noProof="0">
                          <a:effectLst/>
                          <a:latin typeface="+mj-lt"/>
                        </a:rPr>
                        <a:t>Criteria/Complexity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b="0" i="0" u="none" strike="noStrike" noProof="0">
                        <a:effectLst/>
                        <a:latin typeface="+mj-l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b="0" i="0" u="none" strike="noStrike" noProof="0">
                        <a:effectLst/>
                        <a:latin typeface="+mj-lt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b="0" i="0" u="none" strike="noStrike" noProof="0">
                        <a:effectLst/>
                        <a:latin typeface="+mj-lt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4387105"/>
                  </a:ext>
                </a:extLst>
              </a:tr>
              <a:tr h="693556">
                <a:tc>
                  <a:txBody>
                    <a:bodyPr/>
                    <a:lstStyle/>
                    <a:p>
                      <a:pPr marL="0" algn="l" defTabSz="932742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kern="1200" noProof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Dataset query result size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u="none" strike="noStrike" kern="1200" noProof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Dataverse</a:t>
                      </a:r>
                      <a:r>
                        <a:rPr lang="en-US" sz="1600" b="0" i="0" u="none" strike="noStrike" kern="1200" noProof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u="none" strike="noStrike" kern="1200" noProof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80-MB per query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u="none" strike="noStrike" kern="1200" noProof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Common Data Service (legacy)</a:t>
                      </a:r>
                    </a:p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u="none" strike="noStrike" noProof="0">
                          <a:effectLst/>
                          <a:latin typeface="+mn-lt"/>
                        </a:rPr>
                        <a:t>Paging support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u="none" strike="noStrike" kern="1200" noProof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Azure Synapse </a:t>
                      </a:r>
                    </a:p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u="none" strike="noStrike" kern="1200" noProof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Massive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8452136"/>
                  </a:ext>
                </a:extLst>
              </a:tr>
              <a:tr h="693556">
                <a:tc>
                  <a:txBody>
                    <a:bodyPr/>
                    <a:lstStyle/>
                    <a:p>
                      <a:pPr marL="0" algn="l" defTabSz="932742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kern="1200" noProof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Query complexity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u="none" strike="noStrike" kern="1200" noProof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Dataverse</a:t>
                      </a:r>
                      <a:br>
                        <a:rPr lang="en-US" sz="1600" b="0" i="0" u="none" strike="noStrike" kern="1200" noProof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sz="1600" b="0" i="0" u="none" strike="noStrike" kern="1200" noProof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Power Query / SQL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b="0" i="0" u="none" strike="noStrike" noProof="0">
                        <a:effectLst/>
                        <a:latin typeface="+mn-lt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u="none" strike="noStrike" kern="1200" noProof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Azure Synapse</a:t>
                      </a:r>
                    </a:p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u="none" strike="noStrike" kern="1200" noProof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Spark, SQL etc.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1429347"/>
                  </a:ext>
                </a:extLst>
              </a:tr>
              <a:tr h="693556">
                <a:tc>
                  <a:txBody>
                    <a:bodyPr/>
                    <a:lstStyle/>
                    <a:p>
                      <a:pPr marL="0" algn="l" defTabSz="932742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kern="1200" noProof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Data mash-up flexibility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u="none" strike="noStrike" kern="1200" noProof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Dataverse + Power Query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b="0" i="0" u="none" strike="noStrike" noProof="0">
                        <a:solidFill>
                          <a:schemeClr val="accent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u="none" strike="noStrike" kern="1200" noProof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Azure Synapse Data Warehouse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42539431"/>
                  </a:ext>
                </a:extLst>
              </a:tr>
              <a:tr h="693556">
                <a:tc>
                  <a:txBody>
                    <a:bodyPr/>
                    <a:lstStyle/>
                    <a:p>
                      <a:pPr marL="0" algn="l" defTabSz="932742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kern="1200" noProof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Latency / Delay of data availability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u="none" strike="noStrike" kern="1200" noProof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Dataverse + DirectQuery</a:t>
                      </a:r>
                      <a:br>
                        <a:rPr lang="en-US" sz="1600" b="0" i="0" u="none" strike="noStrike" kern="1200" noProof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sz="1600" b="0" i="0" u="none" strike="noStrike" kern="1200" noProof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Real time results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b="0" i="0" u="none" strike="noStrike" noProof="0">
                        <a:effectLst/>
                        <a:latin typeface="+mn-lt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u="none" strike="noStrike" kern="1200" noProof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Azure Synapse</a:t>
                      </a:r>
                      <a:br>
                        <a:rPr lang="en-US" sz="1600" b="0" i="0" u="none" strike="noStrike" kern="1200" noProof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sz="1600" b="0" i="0" u="none" strike="noStrike" kern="1200" noProof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Can only be near-real time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3811736"/>
                  </a:ext>
                </a:extLst>
              </a:tr>
              <a:tr h="693556">
                <a:tc>
                  <a:txBody>
                    <a:bodyPr/>
                    <a:lstStyle/>
                    <a:p>
                      <a:pPr marL="0" algn="l" defTabSz="932742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kern="1200" noProof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Effort to implement user context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u="none" strike="noStrike" kern="1200" noProof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Dataverse + DirectQuery</a:t>
                      </a:r>
                      <a:br>
                        <a:rPr lang="en-US" sz="1600" b="0" i="0" u="none" strike="noStrike" kern="1200" noProof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sz="1600" b="0" i="0" u="none" strike="noStrike" kern="1200" noProof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Inherits Existing Security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b="0" i="0" u="none" strike="noStrike" noProof="0">
                        <a:effectLst/>
                        <a:latin typeface="+mn-lt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u="none" strike="noStrike" kern="1200" noProof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Azure Synapse</a:t>
                      </a:r>
                    </a:p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u="none" strike="noStrike" kern="1200" noProof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Row-level security in Power BI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714103"/>
                  </a:ext>
                </a:extLst>
              </a:tr>
            </a:tbl>
          </a:graphicData>
        </a:graphic>
      </p:graphicFrame>
      <p:sp>
        <p:nvSpPr>
          <p:cNvPr id="8" name="Arrow: Left-Right 7">
            <a:extLst>
              <a:ext uri="{FF2B5EF4-FFF2-40B4-BE49-F238E27FC236}">
                <a16:creationId xmlns:a16="http://schemas.microsoft.com/office/drawing/2014/main" id="{A19870D3-2EEA-453B-8DC3-4C9649A7DA2F}"/>
              </a:ext>
            </a:extLst>
          </p:cNvPr>
          <p:cNvSpPr/>
          <p:nvPr/>
        </p:nvSpPr>
        <p:spPr bwMode="auto">
          <a:xfrm>
            <a:off x="2752530" y="1863207"/>
            <a:ext cx="8734619" cy="850496"/>
          </a:xfrm>
          <a:prstGeom prst="leftRightArrow">
            <a:avLst>
              <a:gd name="adj1" fmla="val 61268"/>
              <a:gd name="adj2" fmla="val 50000"/>
            </a:avLst>
          </a:prstGeom>
          <a:gradFill>
            <a:gsLst>
              <a:gs pos="0">
                <a:srgbClr val="9BF00B"/>
              </a:gs>
              <a:gs pos="100000">
                <a:srgbClr val="FFB900"/>
              </a:gs>
            </a:gsLst>
            <a:lin ang="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41F489A-139D-44F3-8FF3-B17C2B106E7A}"/>
              </a:ext>
            </a:extLst>
          </p:cNvPr>
          <p:cNvSpPr txBox="1"/>
          <p:nvPr/>
        </p:nvSpPr>
        <p:spPr>
          <a:xfrm>
            <a:off x="3146485" y="2093957"/>
            <a:ext cx="8750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noProof="0">
                <a:solidFill>
                  <a:schemeClr val="bg1"/>
                </a:solidFill>
                <a:effectLst/>
                <a:latin typeface="+mj-lt"/>
              </a:rPr>
              <a:t>Lower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1D0446-268F-4555-B6FB-474C3B48F128}"/>
              </a:ext>
            </a:extLst>
          </p:cNvPr>
          <p:cNvSpPr txBox="1"/>
          <p:nvPr/>
        </p:nvSpPr>
        <p:spPr>
          <a:xfrm>
            <a:off x="10133045" y="2093957"/>
            <a:ext cx="10714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noProof="0">
                <a:solidFill>
                  <a:schemeClr val="bg1"/>
                </a:solidFill>
                <a:effectLst/>
                <a:latin typeface="+mj-lt"/>
              </a:rPr>
              <a:t>Higher</a:t>
            </a:r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2252837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9F1EDB7-7667-4B5B-81E0-C23953556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166" y="3179701"/>
            <a:ext cx="4567230" cy="997196"/>
          </a:xfrm>
        </p:spPr>
        <p:txBody>
          <a:bodyPr/>
          <a:lstStyle/>
          <a:p>
            <a:pPr marL="0" indent="0">
              <a:buNone/>
            </a:pPr>
            <a:r>
              <a:rPr lang="en-US" b="1"/>
              <a:t>Using the Dataverse connector</a:t>
            </a:r>
          </a:p>
        </p:txBody>
      </p:sp>
    </p:spTree>
    <p:extLst>
      <p:ext uri="{BB962C8B-B14F-4D97-AF65-F5344CB8AC3E}">
        <p14:creationId xmlns:p14="http://schemas.microsoft.com/office/powerpoint/2010/main" val="157937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D90B3-AD23-4F30-90FD-0447B31E5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Using the Dataverse connector in Power BI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23E1A551-0626-4814-98F9-8F53201F6A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7804276"/>
              </p:ext>
            </p:extLst>
          </p:nvPr>
        </p:nvGraphicFramePr>
        <p:xfrm>
          <a:off x="588263" y="1334744"/>
          <a:ext cx="11018522" cy="4668431"/>
        </p:xfrm>
        <a:graphic>
          <a:graphicData uri="http://schemas.openxmlformats.org/drawingml/2006/table">
            <a:tbl>
              <a:tblPr firstRow="1" firstCol="1" bandRow="1"/>
              <a:tblGrid>
                <a:gridCol w="4274990">
                  <a:extLst>
                    <a:ext uri="{9D8B030D-6E8A-4147-A177-3AD203B41FA5}">
                      <a16:colId xmlns:a16="http://schemas.microsoft.com/office/drawing/2014/main" val="1800266707"/>
                    </a:ext>
                  </a:extLst>
                </a:gridCol>
                <a:gridCol w="3371766">
                  <a:extLst>
                    <a:ext uri="{9D8B030D-6E8A-4147-A177-3AD203B41FA5}">
                      <a16:colId xmlns:a16="http://schemas.microsoft.com/office/drawing/2014/main" val="3175769848"/>
                    </a:ext>
                  </a:extLst>
                </a:gridCol>
                <a:gridCol w="3371766">
                  <a:extLst>
                    <a:ext uri="{9D8B030D-6E8A-4147-A177-3AD203B41FA5}">
                      <a16:colId xmlns:a16="http://schemas.microsoft.com/office/drawing/2014/main" val="2048264513"/>
                    </a:ext>
                  </a:extLst>
                </a:gridCol>
              </a:tblGrid>
              <a:tr h="1193711"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b="0" i="0" u="none" strike="noStrike" noProof="0">
                        <a:effectLst/>
                        <a:latin typeface="+mj-l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noProof="0">
                          <a:effectLst/>
                          <a:latin typeface="+mj-lt"/>
                        </a:rPr>
                        <a:t>Using the </a:t>
                      </a:r>
                    </a:p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noProof="0">
                          <a:effectLst/>
                          <a:latin typeface="+mj-lt"/>
                        </a:rPr>
                        <a:t>“Dataverse” button   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noProof="0">
                          <a:effectLst/>
                          <a:latin typeface="+mj-lt"/>
                        </a:rPr>
                        <a:t>Using a</a:t>
                      </a:r>
                    </a:p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noProof="0">
                          <a:effectLst/>
                          <a:latin typeface="+mj-lt"/>
                        </a:rPr>
                        <a:t>blank query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4387105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marL="0" algn="l" defTabSz="932742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u="none" strike="noStrike" kern="1200" noProof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Technically, the same “Dataverse” connector, leveraging the TDS endpoint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9BF00B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kumimoji="0" 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0" lang="en-US" sz="2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9BF00B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en-US" sz="2400" b="0" i="0" u="none" strike="noStrike" noProof="0">
                        <a:effectLst/>
                        <a:latin typeface="+mn-l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84521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marL="0" algn="l" defTabSz="932742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u="none" strike="noStrike" kern="1200" noProof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Environment picker 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9BF00B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kumimoji="0" 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0" lang="en-US" sz="2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✕</a:t>
                      </a:r>
                      <a:endParaRPr lang="en-US" sz="2400" b="1" i="0" u="none" strike="noStrike" noProof="0">
                        <a:solidFill>
                          <a:schemeClr val="accent5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48755922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marL="0" algn="l" defTabSz="932742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u="none" strike="noStrike" kern="1200" noProof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Table selector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9BF00B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kumimoji="0" 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0" lang="en-US" sz="2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✕</a:t>
                      </a:r>
                      <a:endParaRPr lang="en-US" sz="2400" b="1" i="0" u="none" strike="noStrike" noProof="0">
                        <a:solidFill>
                          <a:schemeClr val="accent5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3893319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marL="0" algn="l" defTabSz="932742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u="none" strike="noStrike" kern="1200" noProof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SQL statement support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0" lang="en-US" sz="2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✕</a:t>
                      </a:r>
                      <a:endParaRPr lang="en-US" sz="2400" b="1" i="0" u="none" strike="noStrike" noProof="0">
                        <a:solidFill>
                          <a:schemeClr val="accent5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9BF00B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kumimoji="0" 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1429347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marL="0" algn="l" defTabSz="932742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u="none" strike="noStrike" kern="1200" noProof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DirectQuery support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9BF00B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kumimoji="0" 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9BF00B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kumimoji="0" 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42539431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marL="0" algn="l" defTabSz="932742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u="none" strike="noStrike" kern="1200" noProof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Import Mode support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9BF00B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kumimoji="0" 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9BF00B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kumimoji="0" 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3811736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6A9EEBAE-6DC0-4287-8B51-85C78A17CF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8283" y="1960671"/>
            <a:ext cx="1543050" cy="4381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981C1D7-959A-4804-A94F-405231C3D59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769" r="614" b="5769"/>
          <a:stretch/>
        </p:blipFill>
        <p:spPr>
          <a:xfrm>
            <a:off x="9133098" y="1960672"/>
            <a:ext cx="1543050" cy="4381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BD38836-53AD-4489-9BA9-A7B14E6939E7}"/>
              </a:ext>
            </a:extLst>
          </p:cNvPr>
          <p:cNvSpPr txBox="1"/>
          <p:nvPr/>
        </p:nvSpPr>
        <p:spPr>
          <a:xfrm>
            <a:off x="585212" y="6198419"/>
            <a:ext cx="11115375" cy="32348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1600"/>
              <a:t>💡 Note: you can always start with the “Dataverse” button and “Transform Data” afterwards to edit the M query.</a:t>
            </a:r>
          </a:p>
        </p:txBody>
      </p:sp>
    </p:spTree>
    <p:extLst>
      <p:ext uri="{BB962C8B-B14F-4D97-AF65-F5344CB8AC3E}">
        <p14:creationId xmlns:p14="http://schemas.microsoft.com/office/powerpoint/2010/main" val="2266250018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641490A-933F-48B9-A443-873853659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213212" cy="553998"/>
          </a:xfrm>
        </p:spPr>
        <p:txBody>
          <a:bodyPr/>
          <a:lstStyle/>
          <a:p>
            <a:r>
              <a:rPr lang="fr-FR"/>
              <a:t>🤩 </a:t>
            </a:r>
            <a:r>
              <a:rPr lang="en-US"/>
              <a:t>Dataverse connector in Power BI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4AAF2DE-A981-4584-A6EF-E1B20E538A7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8262" y="1615199"/>
            <a:ext cx="4426797" cy="1723549"/>
          </a:xfrm>
        </p:spPr>
        <p:txBody>
          <a:bodyPr/>
          <a:lstStyle/>
          <a:p>
            <a:r>
              <a:rPr lang="en-US"/>
              <a:t>Easiest way to get started for citizen report makers, thanks to the environment and table picker.</a:t>
            </a:r>
            <a:endParaRPr lang="en-US" sz="2000"/>
          </a:p>
        </p:txBody>
      </p:sp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B1CE3BDB-F5DE-4981-9B46-67F6E4F80F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1518" y="1635370"/>
            <a:ext cx="6620482" cy="450000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317500">
            <a:solidFill>
              <a:schemeClr val="tx2">
                <a:lumMod val="7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9957609D-74F6-44FD-8E41-F997ED589FA9}"/>
              </a:ext>
            </a:extLst>
          </p:cNvPr>
          <p:cNvSpPr txBox="1">
            <a:spLocks/>
          </p:cNvSpPr>
          <p:nvPr/>
        </p:nvSpPr>
        <p:spPr>
          <a:xfrm>
            <a:off x="588262" y="4512248"/>
            <a:ext cx="4426797" cy="18466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2286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61988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5663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/>
              <a:t>💡 For best performances, always to transform data in Power Query and remove all unnecessary columns and filter your data. </a:t>
            </a:r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408945790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641490A-933F-48B9-A443-873853659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213212" cy="553998"/>
          </a:xfrm>
        </p:spPr>
        <p:txBody>
          <a:bodyPr/>
          <a:lstStyle/>
          <a:p>
            <a:r>
              <a:rPr lang="fr-FR"/>
              <a:t>🤩 </a:t>
            </a:r>
            <a:r>
              <a:rPr lang="en-US"/>
              <a:t>Using a blank query to use Dataverse SQL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4AAF2DE-A981-4584-A6EF-E1B20E538A7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8262" y="1723412"/>
            <a:ext cx="4515583" cy="5281446"/>
          </a:xfrm>
        </p:spPr>
        <p:txBody>
          <a:bodyPr/>
          <a:lstStyle/>
          <a:p>
            <a:r>
              <a:rPr lang="en-US"/>
              <a:t>Fast and ideal for report makers who prefer SQL as a query language.</a:t>
            </a:r>
          </a:p>
          <a:p>
            <a:endParaRPr lang="en-US" sz="2400"/>
          </a:p>
          <a:p>
            <a:r>
              <a:rPr lang="fr-FR" sz="2400"/>
              <a:t>⚡ </a:t>
            </a:r>
            <a:r>
              <a:rPr lang="en-US" sz="2400"/>
              <a:t>Datasets can be prepared at the query level with Dataverse SQL aggregates, joins, group by, filters, display names, etc.</a:t>
            </a:r>
          </a:p>
          <a:p>
            <a:endParaRPr lang="en-US" sz="2400"/>
          </a:p>
          <a:p>
            <a:r>
              <a:rPr lang="fr-FR" sz="2400"/>
              <a:t>💡 </a:t>
            </a:r>
            <a:r>
              <a:rPr lang="en-US" sz="2400"/>
              <a:t>With </a:t>
            </a:r>
            <a:r>
              <a:rPr lang="en-US" sz="2400">
                <a:solidFill>
                  <a:srgbClr val="FF00FF"/>
                </a:solidFill>
                <a:latin typeface="Consolas" panose="020B0609020204030204" pitchFamily="49" charset="0"/>
              </a:rPr>
              <a:t>CURRENT_USER</a:t>
            </a:r>
            <a:r>
              <a:rPr lang="en-US" sz="2400"/>
              <a:t> and DirectQuery, you can replicate the “My …” (Accounts, etc.) filters.</a:t>
            </a:r>
          </a:p>
        </p:txBody>
      </p:sp>
      <p:pic>
        <p:nvPicPr>
          <p:cNvPr id="2" name="Picture 1" descr="Graphical user interface, text, application, Word&#10;&#10;Description automatically generated">
            <a:extLst>
              <a:ext uri="{FF2B5EF4-FFF2-40B4-BE49-F238E27FC236}">
                <a16:creationId xmlns:a16="http://schemas.microsoft.com/office/drawing/2014/main" id="{A021AB85-498D-484B-8BFD-A3C8BF84B5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6421" y="1796760"/>
            <a:ext cx="6640574" cy="3842088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317500">
            <a:solidFill>
              <a:schemeClr val="tx2">
                <a:lumMod val="7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4313705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D90B3-AD23-4F30-90FD-0447B31E5B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fr-FR"/>
              <a:t>🛠 </a:t>
            </a:r>
            <a:r>
              <a:rPr lang="en-US"/>
              <a:t>Using a SQL query with the Dataverse connector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132E910-9FE9-4E14-8720-F345C7D2F041}"/>
              </a:ext>
            </a:extLst>
          </p:cNvPr>
          <p:cNvSpPr txBox="1"/>
          <p:nvPr/>
        </p:nvSpPr>
        <p:spPr>
          <a:xfrm>
            <a:off x="582136" y="1194685"/>
            <a:ext cx="10808547" cy="14311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>
                <a:effectLst/>
              </a:rPr>
              <a:t>In Power BI, instead of using the Dataverse connector button:</a:t>
            </a:r>
          </a:p>
          <a:p>
            <a:pPr marL="342900" indent="-342900">
              <a:spcBef>
                <a:spcPts val="600"/>
              </a:spcBef>
              <a:buFont typeface="+mj-lt"/>
              <a:buAutoNum type="arabicPeriod"/>
            </a:pPr>
            <a:r>
              <a:rPr lang="en-US" sz="1800"/>
              <a:t>Select</a:t>
            </a:r>
            <a:r>
              <a:rPr lang="en-US" sz="1800" b="0" i="0">
                <a:effectLst/>
              </a:rPr>
              <a:t> “Get Data“, then "Blank Query", </a:t>
            </a:r>
          </a:p>
          <a:p>
            <a:pPr marL="342900" indent="-342900">
              <a:spcBef>
                <a:spcPts val="600"/>
              </a:spcBef>
              <a:buFont typeface="+mj-lt"/>
              <a:buAutoNum type="arabicPeriod"/>
            </a:pPr>
            <a:r>
              <a:rPr lang="en-US" sz="1800"/>
              <a:t>I</a:t>
            </a:r>
            <a:r>
              <a:rPr lang="en-US" sz="1800" b="0" i="0">
                <a:effectLst/>
              </a:rPr>
              <a:t>n Power Query, select "Advanced Editor". </a:t>
            </a:r>
          </a:p>
          <a:p>
            <a:pPr marL="342900" indent="-342900">
              <a:spcBef>
                <a:spcPts val="600"/>
              </a:spcBef>
              <a:buFont typeface="+mj-lt"/>
              <a:buAutoNum type="arabicPeriod"/>
            </a:pPr>
            <a:r>
              <a:rPr lang="en-US" sz="1800" b="0" i="0">
                <a:effectLst/>
              </a:rPr>
              <a:t>Update the M query following this example:</a:t>
            </a:r>
            <a:endParaRPr lang="en-US" sz="18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0D31F3-386F-4D5A-A850-13888CEB37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165" y="2981454"/>
            <a:ext cx="6928047" cy="3240065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317500">
            <a:solidFill>
              <a:schemeClr val="tx2">
                <a:lumMod val="7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262DA2-FF74-434F-85C8-8492BB0E64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19705" y="4310378"/>
            <a:ext cx="10570978" cy="1338828"/>
          </a:xfrm>
          <a:solidFill>
            <a:schemeClr val="tx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marL="0" indent="0">
              <a:buNone/>
            </a:pPr>
            <a:r>
              <a:rPr lang="en-US" sz="1500" noProof="1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</a:p>
          <a:p>
            <a:pPr marL="0" indent="0">
              <a:buNone/>
            </a:pPr>
            <a:r>
              <a:rPr lang="en-US" sz="1500" noProof="1">
                <a:solidFill>
                  <a:srgbClr val="0000FF"/>
                </a:solidFill>
                <a:latin typeface="Consolas" panose="020B0609020204030204" pitchFamily="49" charset="0"/>
              </a:rPr>
              <a:t>    </a:t>
            </a:r>
            <a:r>
              <a:rPr lang="en-US" sz="1500" noProof="1">
                <a:solidFill>
                  <a:schemeClr val="bg1"/>
                </a:solidFill>
                <a:latin typeface="Consolas" panose="020B0609020204030204" pitchFamily="49" charset="0"/>
              </a:rPr>
              <a:t>Source = CommonDataService.Database(</a:t>
            </a:r>
            <a:r>
              <a:rPr lang="en-US" sz="1500" noProof="1">
                <a:solidFill>
                  <a:srgbClr val="C00000"/>
                </a:solidFill>
                <a:latin typeface="Consolas" panose="020B0609020204030204" pitchFamily="49" charset="0"/>
              </a:rPr>
              <a:t>"demo.crm.dynamics.com"</a:t>
            </a:r>
            <a:r>
              <a:rPr lang="en-US" sz="1500" noProof="1">
                <a:solidFill>
                  <a:schemeClr val="bg1"/>
                </a:solidFill>
                <a:latin typeface="Consolas" panose="020B0609020204030204" pitchFamily="49" charset="0"/>
              </a:rPr>
              <a:t>),</a:t>
            </a:r>
          </a:p>
          <a:p>
            <a:pPr marL="0" indent="0">
              <a:buNone/>
            </a:pPr>
            <a:r>
              <a:rPr lang="en-US" sz="1500" noProof="1">
                <a:solidFill>
                  <a:schemeClr val="bg1"/>
                </a:solidFill>
                <a:latin typeface="Consolas" panose="020B0609020204030204" pitchFamily="49" charset="0"/>
              </a:rPr>
              <a:t>    DataverseSQL = Value.NativeQuery(Source, </a:t>
            </a:r>
            <a:r>
              <a:rPr lang="en-US" sz="1500" noProof="1">
                <a:solidFill>
                  <a:srgbClr val="C00000"/>
                </a:solidFill>
                <a:latin typeface="Consolas" panose="020B0609020204030204" pitchFamily="49" charset="0"/>
              </a:rPr>
              <a:t>"SELECT name FROM account"</a:t>
            </a:r>
            <a:r>
              <a:rPr lang="en-US" sz="1500" noProof="1">
                <a:solidFill>
                  <a:schemeClr val="bg1"/>
                </a:solidFill>
                <a:latin typeface="Consolas" panose="020B0609020204030204" pitchFamily="49" charset="0"/>
              </a:rPr>
              <a:t>, </a:t>
            </a:r>
            <a:r>
              <a:rPr lang="en-US" sz="1500" noProof="1">
                <a:solidFill>
                  <a:srgbClr val="009999"/>
                </a:solidFill>
                <a:latin typeface="Consolas" panose="020B0609020204030204" pitchFamily="49" charset="0"/>
              </a:rPr>
              <a:t>null</a:t>
            </a:r>
            <a:r>
              <a:rPr lang="en-US" sz="1500" noProof="1">
                <a:solidFill>
                  <a:schemeClr val="bg1"/>
                </a:solidFill>
                <a:latin typeface="Consolas" panose="020B0609020204030204" pitchFamily="49" charset="0"/>
              </a:rPr>
              <a:t>, [EnableFolding=</a:t>
            </a:r>
            <a:r>
              <a:rPr lang="en-US" sz="1500" noProof="1">
                <a:solidFill>
                  <a:srgbClr val="0000FF"/>
                </a:solidFill>
                <a:latin typeface="Consolas" panose="020B0609020204030204" pitchFamily="49" charset="0"/>
                <a:cs typeface="Segoe UI" panose="020B0502040204020203" pitchFamily="34" charset="0"/>
              </a:rPr>
              <a:t>true</a:t>
            </a:r>
            <a:r>
              <a:rPr lang="en-US" sz="1500" noProof="1">
                <a:solidFill>
                  <a:schemeClr val="bg1"/>
                </a:solidFill>
                <a:latin typeface="Consolas" panose="020B0609020204030204" pitchFamily="49" charset="0"/>
              </a:rPr>
              <a:t>])</a:t>
            </a:r>
          </a:p>
          <a:p>
            <a:pPr marL="0" indent="0">
              <a:buNone/>
            </a:pPr>
            <a:r>
              <a:rPr lang="en-US" sz="1500" noProof="1">
                <a:solidFill>
                  <a:srgbClr val="0000FF"/>
                </a:solidFill>
                <a:latin typeface="Consolas" panose="020B0609020204030204" pitchFamily="49" charset="0"/>
              </a:rPr>
              <a:t>in</a:t>
            </a:r>
          </a:p>
          <a:p>
            <a:pPr marL="0" indent="0">
              <a:buNone/>
            </a:pPr>
            <a:r>
              <a:rPr lang="en-US" sz="1500" noProof="1">
                <a:solidFill>
                  <a:srgbClr val="0000FF"/>
                </a:solidFill>
                <a:latin typeface="Consolas" panose="020B0609020204030204" pitchFamily="49" charset="0"/>
              </a:rPr>
              <a:t>    </a:t>
            </a:r>
            <a:r>
              <a:rPr lang="en-US" sz="1500" noProof="1">
                <a:solidFill>
                  <a:schemeClr val="bg1"/>
                </a:solidFill>
                <a:latin typeface="Consolas" panose="020B0609020204030204" pitchFamily="49" charset="0"/>
              </a:rPr>
              <a:t>DataverseSQL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7F62146-B3AC-4EA7-91B7-86C41ECA5EA6}"/>
              </a:ext>
            </a:extLst>
          </p:cNvPr>
          <p:cNvSpPr/>
          <p:nvPr/>
        </p:nvSpPr>
        <p:spPr bwMode="auto">
          <a:xfrm>
            <a:off x="4986595" y="4560964"/>
            <a:ext cx="2479040" cy="286173"/>
          </a:xfrm>
          <a:prstGeom prst="round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790E247-4DEF-4A02-B492-BDD1CF3F214F}"/>
              </a:ext>
            </a:extLst>
          </p:cNvPr>
          <p:cNvSpPr/>
          <p:nvPr/>
        </p:nvSpPr>
        <p:spPr bwMode="auto">
          <a:xfrm>
            <a:off x="5108509" y="4601602"/>
            <a:ext cx="2232000" cy="216000"/>
          </a:xfrm>
          <a:prstGeom prst="roundRect">
            <a:avLst/>
          </a:prstGeom>
          <a:noFill/>
          <a:ln w="38100">
            <a:solidFill>
              <a:schemeClr val="accent1"/>
            </a:solidFill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1A80FF41-51FF-43AE-8197-9379B0AE4CC8}"/>
              </a:ext>
            </a:extLst>
          </p:cNvPr>
          <p:cNvSpPr/>
          <p:nvPr/>
        </p:nvSpPr>
        <p:spPr bwMode="auto">
          <a:xfrm>
            <a:off x="5633446" y="4865813"/>
            <a:ext cx="2536615" cy="216000"/>
          </a:xfrm>
          <a:prstGeom prst="roundRect">
            <a:avLst/>
          </a:prstGeom>
          <a:noFill/>
          <a:ln w="38100">
            <a:solidFill>
              <a:schemeClr val="accent1"/>
            </a:solidFill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0091FEF-1E6D-4C18-A492-468CF46D778B}"/>
              </a:ext>
            </a:extLst>
          </p:cNvPr>
          <p:cNvSpPr/>
          <p:nvPr/>
        </p:nvSpPr>
        <p:spPr bwMode="auto">
          <a:xfrm>
            <a:off x="3317810" y="3447449"/>
            <a:ext cx="725503" cy="196704"/>
          </a:xfrm>
          <a:prstGeom prst="roundRect">
            <a:avLst/>
          </a:prstGeom>
          <a:noFill/>
          <a:ln w="38100">
            <a:solidFill>
              <a:schemeClr val="accent1"/>
            </a:solidFill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Speech Bubble: Rectangle 13">
            <a:extLst>
              <a:ext uri="{FF2B5EF4-FFF2-40B4-BE49-F238E27FC236}">
                <a16:creationId xmlns:a16="http://schemas.microsoft.com/office/drawing/2014/main" id="{D9CF1C0A-198D-456D-987D-E1609CFB161B}"/>
              </a:ext>
            </a:extLst>
          </p:cNvPr>
          <p:cNvSpPr/>
          <p:nvPr/>
        </p:nvSpPr>
        <p:spPr bwMode="auto">
          <a:xfrm>
            <a:off x="5455253" y="3962733"/>
            <a:ext cx="2010382" cy="530869"/>
          </a:xfrm>
          <a:prstGeom prst="wedgeRectCallou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Use the target environment domain</a:t>
            </a:r>
          </a:p>
        </p:txBody>
      </p:sp>
      <p:sp>
        <p:nvSpPr>
          <p:cNvPr id="19" name="Speech Bubble: Rectangle 18">
            <a:extLst>
              <a:ext uri="{FF2B5EF4-FFF2-40B4-BE49-F238E27FC236}">
                <a16:creationId xmlns:a16="http://schemas.microsoft.com/office/drawing/2014/main" id="{4C14D37C-9E4C-43B3-BC04-AD7E5DFF14A8}"/>
              </a:ext>
            </a:extLst>
          </p:cNvPr>
          <p:cNvSpPr/>
          <p:nvPr/>
        </p:nvSpPr>
        <p:spPr bwMode="auto">
          <a:xfrm>
            <a:off x="4874003" y="5209446"/>
            <a:ext cx="1879135" cy="530869"/>
          </a:xfrm>
          <a:prstGeom prst="wedgeRectCallout">
            <a:avLst>
              <a:gd name="adj1" fmla="val 21226"/>
              <a:gd name="adj2" fmla="val -66685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Use the desired SQL statement</a:t>
            </a:r>
          </a:p>
        </p:txBody>
      </p:sp>
    </p:spTree>
    <p:extLst>
      <p:ext uri="{BB962C8B-B14F-4D97-AF65-F5344CB8AC3E}">
        <p14:creationId xmlns:p14="http://schemas.microsoft.com/office/powerpoint/2010/main" val="318422921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641490A-933F-48B9-A443-873853659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213212" cy="553998"/>
          </a:xfrm>
        </p:spPr>
        <p:txBody>
          <a:bodyPr/>
          <a:lstStyle/>
          <a:p>
            <a:r>
              <a:rPr lang="fr-FR"/>
              <a:t>🛠 </a:t>
            </a:r>
            <a:r>
              <a:rPr lang="en-US"/>
              <a:t>Preparing your Dataverse SQL statements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F7D52FD3-696C-4688-A50D-49ED5B4D93DA}"/>
              </a:ext>
            </a:extLst>
          </p:cNvPr>
          <p:cNvSpPr txBox="1">
            <a:spLocks/>
          </p:cNvSpPr>
          <p:nvPr/>
        </p:nvSpPr>
        <p:spPr>
          <a:xfrm>
            <a:off x="588263" y="1721223"/>
            <a:ext cx="4712800" cy="307776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2286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61988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5663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SQL Server Management Studio (SSMS)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Use SQL to query data (Microsoft Dataverse)</a:t>
            </a:r>
            <a:endParaRPr lang="en-US" sz="1400"/>
          </a:p>
          <a:p>
            <a:endParaRPr lang="en-US"/>
          </a:p>
          <a:p>
            <a:r>
              <a:rPr lang="fr-FR" sz="2400">
                <a:cs typeface="Segoe UI"/>
              </a:rPr>
              <a:t>💡 Or use </a:t>
            </a:r>
            <a:r>
              <a:rPr lang="en-US" sz="2400">
                <a:cs typeface="Segoe UI"/>
              </a:rPr>
              <a:t>XrmToolBox and </a:t>
            </a:r>
            <a:br>
              <a:rPr lang="en-US" sz="2400">
                <a:cs typeface="Segoe UI"/>
              </a:rPr>
            </a:br>
            <a:r>
              <a:rPr lang="en-US" sz="2400" b="1">
                <a:latin typeface="Segoe UI Semibold"/>
                <a:cs typeface="Segoe UI"/>
              </a:rPr>
              <a:t>SQL 4 CDS</a:t>
            </a:r>
            <a:r>
              <a:rPr lang="en-US" sz="2400" b="1">
                <a:cs typeface="Segoe UI"/>
              </a:rPr>
              <a:t> </a:t>
            </a:r>
            <a:r>
              <a:rPr lang="en-US" sz="2400">
                <a:cs typeface="Segoe UI"/>
              </a:rPr>
              <a:t>tool for IntelliSense and copy the output M query!</a:t>
            </a:r>
          </a:p>
          <a:p>
            <a:pPr>
              <a:defRPr/>
            </a:pPr>
            <a:r>
              <a:rPr lang="fr-FR" sz="1400">
                <a:solidFill>
                  <a:srgbClr val="FFFFFF"/>
                </a:solidFill>
                <a:latin typeface="Segoe UI"/>
                <a:cs typeface="Segoe U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SQL 4 CDS XrmToolBox Tool - Mark Carrington</a:t>
            </a:r>
            <a:endParaRPr lang="en-US" sz="1400">
              <a:solidFill>
                <a:srgbClr val="FFFFFF"/>
              </a:solidFill>
              <a:latin typeface="Segoe UI"/>
              <a:cs typeface="Segoe UI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856559F-FAB3-4B35-B2EF-301B9D62F396}"/>
              </a:ext>
            </a:extLst>
          </p:cNvPr>
          <p:cNvSpPr txBox="1"/>
          <p:nvPr/>
        </p:nvSpPr>
        <p:spPr>
          <a:xfrm>
            <a:off x="1540912" y="5145068"/>
            <a:ext cx="2039815" cy="3639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/>
              <a:t>Mark Carrington</a:t>
            </a:r>
          </a:p>
        </p:txBody>
      </p:sp>
      <p:pic>
        <p:nvPicPr>
          <p:cNvPr id="10" name="Picture 6">
            <a:extLst>
              <a:ext uri="{FF2B5EF4-FFF2-40B4-BE49-F238E27FC236}">
                <a16:creationId xmlns:a16="http://schemas.microsoft.com/office/drawing/2014/main" id="{FF8E7F90-542C-4FA5-AC75-EFCC6652AC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9968" y="5537589"/>
            <a:ext cx="892276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Profile photo of Mark Carrington">
            <a:extLst>
              <a:ext uri="{FF2B5EF4-FFF2-40B4-BE49-F238E27FC236}">
                <a16:creationId xmlns:a16="http://schemas.microsoft.com/office/drawing/2014/main" id="{05A5E7C2-A63D-4368-91D3-3CE026AA8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263" y="5087589"/>
            <a:ext cx="900000" cy="90000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9CECF3E-AE0B-460F-83F7-DDF896006B6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19358" y="1721223"/>
            <a:ext cx="6372642" cy="4500000"/>
          </a:xfrm>
          <a:prstGeom prst="rect">
            <a:avLst/>
          </a:prstGeom>
          <a:blipFill>
            <a:blip r:embed="rId9"/>
            <a:stretch>
              <a:fillRect/>
            </a:stretch>
          </a:blipFill>
          <a:ln w="317500">
            <a:solidFill>
              <a:schemeClr val="tx2">
                <a:lumMod val="7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96109024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9F1EDB7-7667-4B5B-81E0-C23953556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166" y="3678299"/>
            <a:ext cx="4567230" cy="498598"/>
          </a:xfrm>
        </p:spPr>
        <p:txBody>
          <a:bodyPr/>
          <a:lstStyle/>
          <a:p>
            <a:pPr marL="0" indent="0">
              <a:buNone/>
            </a:pPr>
            <a:r>
              <a:rPr lang="en-US" b="1"/>
              <a:t>Resources</a:t>
            </a:r>
          </a:p>
        </p:txBody>
      </p:sp>
    </p:spTree>
    <p:extLst>
      <p:ext uri="{BB962C8B-B14F-4D97-AF65-F5344CB8AC3E}">
        <p14:creationId xmlns:p14="http://schemas.microsoft.com/office/powerpoint/2010/main" val="636134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C61D5-755A-4817-91CE-8105AD15DD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 spc="0">
                <a:latin typeface="Segoe UI Semibold"/>
              </a:rPr>
              <a:t>Developing Power BI for Dataverse + Power Apps</a:t>
            </a: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151566-EE8C-4303-A8AC-B8C3AB65907E}"/>
              </a:ext>
            </a:extLst>
          </p:cNvPr>
          <p:cNvSpPr txBox="1"/>
          <p:nvPr/>
        </p:nvSpPr>
        <p:spPr>
          <a:xfrm>
            <a:off x="588264" y="1674673"/>
            <a:ext cx="5099104" cy="3877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/>
          <a:p>
            <a:pPr lvl="0">
              <a:spcBef>
                <a:spcPts val="1800"/>
              </a:spcBef>
              <a:buSzPts val="1000"/>
              <a:tabLst>
                <a:tab pos="457200" algn="l"/>
              </a:tabLst>
            </a:pPr>
            <a:r>
              <a:rPr lang="en-US" sz="2800">
                <a:latin typeface="+mj-lt"/>
                <a:ea typeface="Calibri" panose="020F0502020204030204" pitchFamily="34" charset="0"/>
              </a:rPr>
              <a:t>Y</a:t>
            </a:r>
            <a:r>
              <a:rPr lang="en-US" sz="2800">
                <a:effectLst/>
                <a:latin typeface="+mj-lt"/>
                <a:ea typeface="Calibri" panose="020F0502020204030204" pitchFamily="34" charset="0"/>
              </a:rPr>
              <a:t>ouTube video </a:t>
            </a:r>
            <a:br>
              <a:rPr lang="en-US" sz="2800">
                <a:effectLst/>
                <a:ea typeface="Calibri" panose="020F0502020204030204" pitchFamily="34" charset="0"/>
              </a:rPr>
            </a:br>
            <a:r>
              <a:rPr lang="en-US" sz="2400">
                <a:effectLst/>
                <a:ea typeface="Calibri" panose="020F0502020204030204" pitchFamily="34" charset="0"/>
              </a:rPr>
              <a:t>Hands-on presentation, packed with DirectQuery best practices &amp; tips: </a:t>
            </a:r>
            <a:br>
              <a:rPr lang="en-US" sz="2800">
                <a:effectLst/>
                <a:ea typeface="Calibri" panose="020F0502020204030204" pitchFamily="34" charset="0"/>
              </a:rPr>
            </a:br>
            <a:r>
              <a:rPr lang="en-US" sz="1400">
                <a:solidFill>
                  <a:srgbClr val="FFFFFF"/>
                </a:solidFill>
                <a:latin typeface="Segoe UI"/>
                <a:cs typeface="Segoe U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https://www.youtube.com/watch?v=9ZGpK2waM5Y</a:t>
            </a:r>
            <a:endParaRPr lang="fr-FR" sz="1400">
              <a:solidFill>
                <a:srgbClr val="FFFFFF"/>
              </a:solidFill>
              <a:latin typeface="Segoe UI"/>
              <a:cs typeface="Segoe UI"/>
            </a:endParaRPr>
          </a:p>
          <a:p>
            <a:pPr>
              <a:spcBef>
                <a:spcPts val="1800"/>
              </a:spcBef>
              <a:buSzPts val="1000"/>
              <a:tabLst>
                <a:tab pos="457200" algn="l"/>
              </a:tabLst>
            </a:pPr>
            <a:r>
              <a:rPr lang="en-US" sz="2800">
                <a:latin typeface="+mj-lt"/>
              </a:rPr>
              <a:t>Power BI templates</a:t>
            </a:r>
            <a:br>
              <a:rPr lang="en-US" sz="2800">
                <a:effectLst/>
                <a:ea typeface="Calibri" panose="020F0502020204030204" pitchFamily="34" charset="0"/>
              </a:rPr>
            </a:br>
            <a:r>
              <a:rPr lang="en-US" sz="1400">
                <a:solidFill>
                  <a:srgbClr val="FFFFFF"/>
                </a:solidFill>
                <a:latin typeface="Segoe UI"/>
                <a:cs typeface="Segoe U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https://github.com/PowerBiDevCamp/Camp-Sessions/tree/master/PBIX</a:t>
            </a:r>
            <a:endParaRPr lang="fr-FR" sz="1400">
              <a:solidFill>
                <a:srgbClr val="FFFFFF"/>
              </a:solidFill>
              <a:latin typeface="Segoe UI"/>
              <a:cs typeface="Segoe UI"/>
            </a:endParaRPr>
          </a:p>
          <a:p>
            <a:pPr lvl="0">
              <a:spcBef>
                <a:spcPts val="1800"/>
              </a:spcBef>
              <a:buSzPts val="1000"/>
              <a:tabLst>
                <a:tab pos="457200" algn="l"/>
              </a:tabLst>
            </a:pPr>
            <a:r>
              <a:rPr lang="en-US" sz="2800">
                <a:latin typeface="+mj-lt"/>
              </a:rPr>
              <a:t>PowerPoint deck:</a:t>
            </a:r>
            <a:br>
              <a:rPr lang="en-US" sz="2800">
                <a:effectLst/>
                <a:ea typeface="Calibri" panose="020F0502020204030204" pitchFamily="34" charset="0"/>
              </a:rPr>
            </a:br>
            <a:r>
              <a:rPr lang="en-US" sz="1400">
                <a:solidFill>
                  <a:srgbClr val="FFFFFF"/>
                </a:solidFill>
                <a:latin typeface="Segoe UI"/>
                <a:cs typeface="Segoe U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https://github.com/PowerBiDevCamp/Camp-Sessions/raw/master/Session%2014%20-%20Power%20BI%20with%20Dataverse.pptx</a:t>
            </a:r>
            <a:r>
              <a:rPr lang="en-US" sz="140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endParaRPr lang="fr-FR" sz="1400">
              <a:solidFill>
                <a:srgbClr val="FFFFFF"/>
              </a:solidFill>
              <a:latin typeface="Segoe UI"/>
              <a:cs typeface="Segoe UI"/>
            </a:endParaRPr>
          </a:p>
        </p:txBody>
      </p:sp>
      <p:pic>
        <p:nvPicPr>
          <p:cNvPr id="6" name="Picture 5">
            <a:hlinkClick r:id="rId3"/>
            <a:extLst>
              <a:ext uri="{FF2B5EF4-FFF2-40B4-BE49-F238E27FC236}">
                <a16:creationId xmlns:a16="http://schemas.microsoft.com/office/drawing/2014/main" id="{B035C5ED-9FE5-4E5E-BC30-253D4FBD8E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30181" y="1880653"/>
            <a:ext cx="6161819" cy="3466023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 w="317500">
            <a:solidFill>
              <a:schemeClr val="tx2">
                <a:lumMod val="7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43805522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9F1EDB7-7667-4B5B-81E0-C23953556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165" y="3179701"/>
            <a:ext cx="8287065" cy="997196"/>
          </a:xfrm>
        </p:spPr>
        <p:txBody>
          <a:bodyPr/>
          <a:lstStyle/>
          <a:p>
            <a:r>
              <a:rPr lang="en-US" b="1"/>
              <a:t>Power BI integration </a:t>
            </a:r>
            <a:br>
              <a:rPr lang="en-US" b="1"/>
            </a:br>
            <a:r>
              <a:rPr lang="en-US" b="1"/>
              <a:t>in Power Apps &amp; Dynamics 365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269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C61D5-755A-4817-91CE-8105AD15DD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 spc="0">
                <a:latin typeface="Segoe UI Semibold"/>
              </a:rPr>
              <a:t>Training: Design effective reports in Power BI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151566-EE8C-4303-A8AC-B8C3AB65907E}"/>
              </a:ext>
            </a:extLst>
          </p:cNvPr>
          <p:cNvSpPr txBox="1"/>
          <p:nvPr/>
        </p:nvSpPr>
        <p:spPr>
          <a:xfrm>
            <a:off x="588264" y="1674673"/>
            <a:ext cx="4908184" cy="4308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/>
          <a:p>
            <a:pPr lvl="0">
              <a:spcBef>
                <a:spcPts val="1200"/>
              </a:spcBef>
              <a:buSzPts val="1000"/>
              <a:tabLst>
                <a:tab pos="457200" algn="l"/>
              </a:tabLst>
            </a:pPr>
            <a:r>
              <a:rPr lang="en-US" sz="1800">
                <a:ea typeface="Calibri" panose="020F0502020204030204" pitchFamily="34" charset="0"/>
              </a:rPr>
              <a:t>This learning path introduces a design process to design and deliver compelling Power BI reports. </a:t>
            </a:r>
          </a:p>
          <a:p>
            <a:pPr lvl="0">
              <a:spcBef>
                <a:spcPts val="1200"/>
              </a:spcBef>
              <a:buSzPts val="1000"/>
              <a:tabLst>
                <a:tab pos="457200" algn="l"/>
              </a:tabLst>
            </a:pPr>
            <a:r>
              <a:rPr lang="en-US" sz="1800">
                <a:ea typeface="Calibri" panose="020F0502020204030204" pitchFamily="34" charset="0"/>
              </a:rPr>
              <a:t>It begins by describing a proven design process created by leading report design experts. </a:t>
            </a:r>
          </a:p>
          <a:p>
            <a:pPr lvl="0">
              <a:spcBef>
                <a:spcPts val="1200"/>
              </a:spcBef>
              <a:buSzPts val="1000"/>
              <a:tabLst>
                <a:tab pos="457200" algn="l"/>
              </a:tabLst>
            </a:pPr>
            <a:r>
              <a:rPr lang="en-US" sz="1800">
                <a:ea typeface="Calibri" panose="020F0502020204030204" pitchFamily="34" charset="0"/>
              </a:rPr>
              <a:t>The process encompasses phases to understand the report users and their requirements, explore pleasing report designs, and develop reports all the way into production.</a:t>
            </a:r>
          </a:p>
          <a:p>
            <a:pPr lvl="0">
              <a:spcBef>
                <a:spcPts val="1200"/>
              </a:spcBef>
              <a:buSzPts val="1000"/>
              <a:tabLst>
                <a:tab pos="457200" algn="l"/>
              </a:tabLst>
            </a:pPr>
            <a:endParaRPr lang="en-US" sz="1800">
              <a:ea typeface="Calibri" panose="020F0502020204030204" pitchFamily="34" charset="0"/>
            </a:endParaRPr>
          </a:p>
          <a:p>
            <a:pPr>
              <a:spcBef>
                <a:spcPts val="1200"/>
              </a:spcBef>
              <a:buSzPts val="1000"/>
              <a:tabLst>
                <a:tab pos="457200" algn="l"/>
              </a:tabLst>
            </a:pPr>
            <a:r>
              <a:rPr lang="en-US" sz="1800">
                <a:latin typeface="Segoe UI" panose="020B0502040204020203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Design effective reports in Power BI - Learn</a:t>
            </a:r>
            <a:endParaRPr lang="en-US" sz="1800">
              <a:latin typeface="Segoe UI" panose="020B0502040204020203" pitchFamily="34" charset="0"/>
            </a:endParaRPr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D78FC47A-1DF0-4318-BDB4-A4D67D3B38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5833" y="1674673"/>
            <a:ext cx="6276167" cy="4500000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 w="317500">
            <a:solidFill>
              <a:schemeClr val="tx2">
                <a:lumMod val="7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31790693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C61D5-755A-4817-91CE-8105AD15D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0">
                <a:latin typeface="Segoe UI Semibold"/>
              </a:rPr>
              <a:t>Microsoft </a:t>
            </a:r>
            <a:r>
              <a:rPr lang="en-US" sz="3600" spc="0">
                <a:latin typeface="Segoe UI Semibold"/>
              </a:rPr>
              <a:t>Docs</a:t>
            </a: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9F73EC-04D3-42A7-9934-1A2B775089A4}"/>
              </a:ext>
            </a:extLst>
          </p:cNvPr>
          <p:cNvSpPr txBox="1"/>
          <p:nvPr/>
        </p:nvSpPr>
        <p:spPr>
          <a:xfrm>
            <a:off x="588264" y="1312724"/>
            <a:ext cx="11018520" cy="3697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numCol="2">
            <a:noAutofit/>
          </a:bodyPr>
          <a:lstStyle/>
          <a:p>
            <a:pPr marL="0" marR="0" algn="l" rtl="0" eaLnBrk="1" fontAlgn="t" latinLnBrk="0" hangingPunct="1">
              <a:spcBef>
                <a:spcPts val="1800"/>
              </a:spcBef>
              <a:spcAft>
                <a:spcPts val="0"/>
              </a:spcAft>
            </a:pPr>
            <a:r>
              <a:rPr lang="en-US" sz="1400" i="0" u="none" strike="noStrike" kern="1200">
                <a:solidFill>
                  <a:srgbClr val="FFFFFF"/>
                </a:solidFill>
                <a:effectLst/>
                <a:latin typeface="+mj-lt"/>
              </a:rPr>
              <a:t>Use SQL to query data (</a:t>
            </a:r>
            <a:r>
              <a:rPr lang="en-US" sz="1400" i="0" u="none" strike="noStrike" kern="1200">
                <a:solidFill>
                  <a:srgbClr val="FFFFFF"/>
                </a:solidFill>
                <a:effectLst/>
                <a:latin typeface="+mj-lt"/>
                <a:hlinkClick r:id="rId3"/>
              </a:rPr>
              <a:t>link</a:t>
            </a:r>
            <a:r>
              <a:rPr lang="en-US" sz="1400" i="0" u="none" strike="noStrike" kern="1200">
                <a:solidFill>
                  <a:srgbClr val="FFFFFF"/>
                </a:solidFill>
                <a:effectLst/>
                <a:latin typeface="+mj-lt"/>
              </a:rPr>
              <a:t>)</a:t>
            </a:r>
            <a:endParaRPr lang="fr-FR" sz="1400">
              <a:latin typeface="+mj-lt"/>
            </a:endParaRPr>
          </a:p>
          <a:p>
            <a:pPr marL="285750" marR="0" indent="-200025" algn="l" rtl="0" eaLnBrk="1" fontAlgn="t" latinLnBrk="0" hangingPunct="1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i="0" u="none" strike="noStrike" kern="1200">
                <a:solidFill>
                  <a:srgbClr val="FFFFFF"/>
                </a:solidFill>
                <a:effectLst/>
              </a:rPr>
              <a:t>How Dataverse SQL differs from Transact-SQL (</a:t>
            </a:r>
            <a:r>
              <a:rPr lang="en-US" sz="1400" i="0" u="none" strike="noStrike" kern="1200">
                <a:solidFill>
                  <a:srgbClr val="FFFFFF"/>
                </a:solidFill>
                <a:effectLst/>
                <a:hlinkClick r:id="rId4"/>
              </a:rPr>
              <a:t>link</a:t>
            </a:r>
            <a:r>
              <a:rPr lang="en-US" sz="1400" i="0" u="none" strike="noStrike" kern="1200">
                <a:solidFill>
                  <a:srgbClr val="FFFFFF"/>
                </a:solidFill>
                <a:effectLst/>
              </a:rPr>
              <a:t>)</a:t>
            </a:r>
            <a:endParaRPr lang="fr-FR" sz="1400">
              <a:solidFill>
                <a:srgbClr val="FFFFFF"/>
              </a:solidFill>
            </a:endParaRPr>
          </a:p>
          <a:p>
            <a:pPr marR="0" algn="l" rtl="0" eaLnBrk="1" fontAlgn="t" latinLnBrk="0" hangingPunct="1">
              <a:spcBef>
                <a:spcPts val="1800"/>
              </a:spcBef>
              <a:spcAft>
                <a:spcPts val="0"/>
              </a:spcAft>
            </a:pPr>
            <a:r>
              <a:rPr lang="en-US" sz="1400" i="0" u="none" strike="noStrike" kern="1200">
                <a:solidFill>
                  <a:srgbClr val="FFFFFF"/>
                </a:solidFill>
                <a:effectLst/>
                <a:latin typeface="+mj-lt"/>
              </a:rPr>
              <a:t>Use Power BI with Dataverse</a:t>
            </a:r>
            <a:endParaRPr lang="fr-FR" sz="1400">
              <a:latin typeface="+mj-lt"/>
            </a:endParaRPr>
          </a:p>
          <a:p>
            <a:pPr marL="285750" marR="0" indent="-200025" algn="l" rtl="0" eaLnBrk="1" fontAlgn="t" latinLnBrk="0" hangingPunct="1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i="0" u="none" strike="noStrike" kern="1200">
                <a:solidFill>
                  <a:srgbClr val="FFFFFF"/>
                </a:solidFill>
                <a:effectLst/>
              </a:rPr>
              <a:t>Overview (</a:t>
            </a:r>
            <a:r>
              <a:rPr lang="en-US" sz="1400" i="0" u="none" strike="noStrike" kern="1200">
                <a:solidFill>
                  <a:srgbClr val="FFFFFF"/>
                </a:solidFill>
                <a:effectLst/>
                <a:hlinkClick r:id="rId5"/>
              </a:rPr>
              <a:t>link</a:t>
            </a:r>
            <a:r>
              <a:rPr lang="en-US" sz="1400" i="0" u="none" strike="noStrike" kern="1200">
                <a:solidFill>
                  <a:srgbClr val="FFFFFF"/>
                </a:solidFill>
                <a:effectLst/>
              </a:rPr>
              <a:t>)</a:t>
            </a:r>
            <a:endParaRPr lang="fr-FR" sz="1400"/>
          </a:p>
          <a:p>
            <a:pPr marL="285750" marR="0" indent="-200025" algn="l" rtl="0" eaLnBrk="1" fontAlgn="t" latinLnBrk="0" hangingPunct="1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i="0" u="none" strike="noStrike" kern="1200">
                <a:solidFill>
                  <a:srgbClr val="FFFFFF"/>
                </a:solidFill>
                <a:effectLst/>
              </a:rPr>
              <a:t>View table data in Power BI Desktop (</a:t>
            </a:r>
            <a:r>
              <a:rPr lang="en-US" sz="1400" i="0" u="none" strike="noStrike" kern="1200">
                <a:solidFill>
                  <a:srgbClr val="FFFFFF"/>
                </a:solidFill>
                <a:effectLst/>
                <a:hlinkClick r:id="rId6"/>
              </a:rPr>
              <a:t>link</a:t>
            </a:r>
            <a:r>
              <a:rPr lang="en-US" sz="1400" i="0" u="none" strike="noStrike" kern="1200">
                <a:solidFill>
                  <a:srgbClr val="FFFFFF"/>
                </a:solidFill>
                <a:effectLst/>
              </a:rPr>
              <a:t>)</a:t>
            </a:r>
            <a:endParaRPr lang="fr-FR" sz="1400"/>
          </a:p>
          <a:p>
            <a:pPr marL="285750" marR="0" indent="-200025" algn="l" rtl="0" eaLnBrk="1" fontAlgn="t" latinLnBrk="0" hangingPunct="1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i="0" u="none" strike="noStrike" kern="1200">
                <a:solidFill>
                  <a:srgbClr val="FFFFFF"/>
                </a:solidFill>
                <a:effectLst/>
              </a:rPr>
              <a:t>Power Query Dataverse connector (</a:t>
            </a:r>
            <a:r>
              <a:rPr lang="en-US" sz="1400" i="0" u="none" strike="noStrike" kern="1200">
                <a:solidFill>
                  <a:srgbClr val="FFFFFF"/>
                </a:solidFill>
                <a:effectLst/>
                <a:hlinkClick r:id="rId7"/>
              </a:rPr>
              <a:t>link</a:t>
            </a:r>
            <a:r>
              <a:rPr lang="en-US" sz="1400" i="0" u="none" strike="noStrike" kern="1200">
                <a:solidFill>
                  <a:srgbClr val="FFFFFF"/>
                </a:solidFill>
                <a:effectLst/>
              </a:rPr>
              <a:t>) </a:t>
            </a:r>
            <a:endParaRPr lang="fr-FR" sz="1400"/>
          </a:p>
          <a:p>
            <a:pPr marL="285750" marR="0" indent="-200025" algn="l" rtl="0" eaLnBrk="1" fontAlgn="t" latinLnBrk="0" hangingPunct="1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i="0" u="none" strike="noStrike" kern="1200">
                <a:solidFill>
                  <a:srgbClr val="FFFFFF"/>
                </a:solidFill>
                <a:effectLst/>
              </a:rPr>
              <a:t>Visualize your data quickly from Power Apps (</a:t>
            </a:r>
            <a:r>
              <a:rPr lang="en-US" sz="1400" i="0" u="none" strike="noStrike" kern="1200">
                <a:solidFill>
                  <a:srgbClr val="FFFFFF"/>
                </a:solidFill>
                <a:effectLst/>
                <a:hlinkClick r:id="rId8"/>
              </a:rPr>
              <a:t>link</a:t>
            </a:r>
            <a:r>
              <a:rPr lang="en-US" sz="1400" i="0" u="none" strike="noStrike" kern="1200">
                <a:solidFill>
                  <a:srgbClr val="FFFFFF"/>
                </a:solidFill>
                <a:effectLst/>
              </a:rPr>
              <a:t>)</a:t>
            </a:r>
            <a:endParaRPr lang="fr-FR" sz="1400" i="0" u="none" strike="noStrike">
              <a:effectLst/>
            </a:endParaRPr>
          </a:p>
          <a:p>
            <a:pPr fontAlgn="t">
              <a:spcBef>
                <a:spcPts val="1800"/>
              </a:spcBef>
            </a:pPr>
            <a:r>
              <a:rPr lang="en-US" sz="1400">
                <a:solidFill>
                  <a:srgbClr val="FFFFFF"/>
                </a:solidFill>
                <a:latin typeface="+mj-lt"/>
              </a:rPr>
              <a:t>Embedding Power BI into Power Apps</a:t>
            </a:r>
            <a:endParaRPr lang="fr-FR" sz="1400">
              <a:solidFill>
                <a:srgbClr val="FFFFFF"/>
              </a:solidFill>
              <a:latin typeface="+mj-lt"/>
            </a:endParaRPr>
          </a:p>
          <a:p>
            <a:pPr marL="285750" marR="0" indent="-200025" algn="l" rtl="0" eaLnBrk="1" fontAlgn="t" latinLnBrk="0" hangingPunct="1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i="0" u="none" strike="noStrike" kern="1200">
                <a:solidFill>
                  <a:srgbClr val="FFFFFF"/>
                </a:solidFill>
                <a:effectLst/>
              </a:rPr>
              <a:t>Create or edit a Power BI embedded system dashboard (</a:t>
            </a:r>
            <a:r>
              <a:rPr lang="en-US" sz="1400" i="0" u="none" strike="noStrike" kern="1200">
                <a:solidFill>
                  <a:srgbClr val="FFFFFF"/>
                </a:solidFill>
                <a:effectLst/>
                <a:hlinkClick r:id="rId9"/>
              </a:rPr>
              <a:t>link</a:t>
            </a:r>
            <a:r>
              <a:rPr lang="en-US" sz="1400" i="0" u="none" strike="noStrike" kern="1200">
                <a:solidFill>
                  <a:srgbClr val="FFFFFF"/>
                </a:solidFill>
                <a:effectLst/>
              </a:rPr>
              <a:t>)</a:t>
            </a:r>
            <a:endParaRPr lang="fr-FR" sz="1400"/>
          </a:p>
          <a:p>
            <a:pPr marL="285750" marR="0" indent="-200025" algn="l" rtl="0" eaLnBrk="1" fontAlgn="t" latinLnBrk="0" hangingPunct="1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i="0" u="none" strike="noStrike" kern="1200">
                <a:solidFill>
                  <a:srgbClr val="FFFFFF"/>
                </a:solidFill>
                <a:effectLst/>
              </a:rPr>
              <a:t>Add or edit Power BI visualizations on your dashboard (</a:t>
            </a:r>
            <a:r>
              <a:rPr lang="en-US" sz="1400" i="0" u="none" strike="noStrike" kern="1200">
                <a:solidFill>
                  <a:srgbClr val="FFFFFF"/>
                </a:solidFill>
                <a:effectLst/>
                <a:hlinkClick r:id="rId10"/>
              </a:rPr>
              <a:t>link</a:t>
            </a:r>
            <a:r>
              <a:rPr lang="en-US" sz="1400" i="0" u="none" strike="noStrike" kern="1200">
                <a:solidFill>
                  <a:srgbClr val="FFFFFF"/>
                </a:solidFill>
                <a:effectLst/>
              </a:rPr>
              <a:t>)</a:t>
            </a:r>
            <a:endParaRPr lang="fr-FR" sz="1400"/>
          </a:p>
          <a:p>
            <a:pPr marL="285750" marR="0" indent="-200025" algn="l" rtl="0" eaLnBrk="1" fontAlgn="t" latinLnBrk="0" hangingPunct="1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i="0" u="none" strike="noStrike" kern="1200">
                <a:solidFill>
                  <a:srgbClr val="FFFFFF"/>
                </a:solidFill>
                <a:effectLst/>
              </a:rPr>
              <a:t>Embed a Power BI report in a model-driven app main form (</a:t>
            </a:r>
            <a:r>
              <a:rPr lang="en-US" sz="1400" i="0" u="none" strike="noStrike" kern="1200">
                <a:solidFill>
                  <a:srgbClr val="FFFFFF"/>
                </a:solidFill>
                <a:effectLst/>
                <a:hlinkClick r:id="rId11"/>
              </a:rPr>
              <a:t>link</a:t>
            </a:r>
            <a:r>
              <a:rPr lang="en-US" sz="1400" i="0" u="none" strike="noStrike" kern="1200">
                <a:solidFill>
                  <a:srgbClr val="FFFFFF"/>
                </a:solidFill>
                <a:effectLst/>
              </a:rPr>
              <a:t>)</a:t>
            </a:r>
            <a:endParaRPr lang="fr-FR" sz="1400"/>
          </a:p>
          <a:p>
            <a:pPr marL="285750" marR="0" indent="-200025" algn="l" rtl="0" eaLnBrk="1" fontAlgn="t" latinLnBrk="0" hangingPunct="1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i="0" u="none" strike="noStrike" kern="1200">
                <a:solidFill>
                  <a:srgbClr val="FFFFFF"/>
                </a:solidFill>
                <a:effectLst/>
              </a:rPr>
              <a:t>Power BI tile control in Power Apps (</a:t>
            </a:r>
            <a:r>
              <a:rPr lang="en-US" sz="1400" i="0" u="none" strike="noStrike" kern="1200">
                <a:solidFill>
                  <a:srgbClr val="FFFFFF"/>
                </a:solidFill>
                <a:effectLst/>
                <a:hlinkClick r:id="rId12"/>
              </a:rPr>
              <a:t>link</a:t>
            </a:r>
            <a:r>
              <a:rPr lang="en-US" sz="1400" i="0" u="none" strike="noStrike" kern="1200">
                <a:solidFill>
                  <a:srgbClr val="FFFFFF"/>
                </a:solidFill>
                <a:effectLst/>
              </a:rPr>
              <a:t>)</a:t>
            </a:r>
            <a:endParaRPr lang="fr-FR" sz="1400" i="0" u="none" strike="noStrike">
              <a:effectLst/>
            </a:endParaRPr>
          </a:p>
          <a:p>
            <a:pPr marL="0" marR="0" algn="l" rtl="0" eaLnBrk="1" fontAlgn="t" latinLnBrk="0" hangingPunct="1">
              <a:spcBef>
                <a:spcPts val="1800"/>
              </a:spcBef>
              <a:spcAft>
                <a:spcPts val="0"/>
              </a:spcAft>
            </a:pPr>
            <a:r>
              <a:rPr lang="en-US" sz="1400" i="0" u="none" strike="noStrike" kern="1200">
                <a:solidFill>
                  <a:srgbClr val="FFFFFF"/>
                </a:solidFill>
                <a:effectLst/>
                <a:latin typeface="+mj-lt"/>
              </a:rPr>
              <a:t>Embedding Power BI into Dynamics 365 F&amp;O apps</a:t>
            </a:r>
            <a:endParaRPr lang="fr-FR" sz="1400">
              <a:latin typeface="+mj-lt"/>
            </a:endParaRPr>
          </a:p>
          <a:p>
            <a:pPr marL="285750" marR="0" indent="-200025" algn="l" rtl="0" eaLnBrk="1" fontAlgn="t" latinLnBrk="0" hangingPunct="1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i="0" u="none" strike="noStrike" kern="1200">
                <a:solidFill>
                  <a:srgbClr val="FFFFFF"/>
                </a:solidFill>
                <a:effectLst/>
              </a:rPr>
              <a:t>Analytical Workspaces (using Power BI Embedded) (</a:t>
            </a:r>
            <a:r>
              <a:rPr lang="en-US" sz="1400" i="0" u="none" strike="noStrike" kern="1200">
                <a:solidFill>
                  <a:srgbClr val="FFFFFF"/>
                </a:solidFill>
                <a:effectLst/>
                <a:hlinkClick r:id="rId13"/>
              </a:rPr>
              <a:t>link</a:t>
            </a:r>
            <a:r>
              <a:rPr lang="en-US" sz="1400" i="0" u="none" strike="noStrike" kern="1200">
                <a:solidFill>
                  <a:srgbClr val="FFFFFF"/>
                </a:solidFill>
                <a:effectLst/>
              </a:rPr>
              <a:t>)</a:t>
            </a:r>
            <a:endParaRPr lang="fr-FR" sz="1400"/>
          </a:p>
          <a:p>
            <a:pPr marL="285750" marR="0" indent="-200025" algn="l" rtl="0" eaLnBrk="1" fontAlgn="t" latinLnBrk="0" hangingPunct="1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i="0" u="none" strike="noStrike" kern="1200">
                <a:solidFill>
                  <a:srgbClr val="FFFFFF"/>
                </a:solidFill>
                <a:effectLst/>
              </a:rPr>
              <a:t>Power BI Embedded integration (</a:t>
            </a:r>
            <a:r>
              <a:rPr lang="en-US" sz="1400" i="0" u="none" strike="noStrike" kern="1200">
                <a:solidFill>
                  <a:srgbClr val="FFFFFF"/>
                </a:solidFill>
                <a:effectLst/>
                <a:hlinkClick r:id="rId14"/>
              </a:rPr>
              <a:t>link</a:t>
            </a:r>
            <a:r>
              <a:rPr lang="en-US" sz="1400" i="0" u="none" strike="noStrike" kern="1200">
                <a:solidFill>
                  <a:srgbClr val="FFFFFF"/>
                </a:solidFill>
                <a:effectLst/>
              </a:rPr>
              <a:t>)</a:t>
            </a:r>
            <a:endParaRPr lang="fr-FR" sz="1400"/>
          </a:p>
          <a:p>
            <a:pPr marL="285750" marR="0" indent="-200025" algn="l" rtl="0" eaLnBrk="1" fontAlgn="t" latinLnBrk="0" hangingPunct="1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i="0" u="none" strike="noStrike" kern="1200">
                <a:solidFill>
                  <a:srgbClr val="FFFFFF"/>
                </a:solidFill>
                <a:effectLst/>
              </a:rPr>
              <a:t>Customize embedded reports in analytical workspaces (</a:t>
            </a:r>
            <a:r>
              <a:rPr lang="en-US" sz="1400" i="0" u="none" strike="noStrike" kern="1200">
                <a:solidFill>
                  <a:srgbClr val="FFFFFF"/>
                </a:solidFill>
                <a:effectLst/>
                <a:hlinkClick r:id="rId15"/>
              </a:rPr>
              <a:t>link</a:t>
            </a:r>
            <a:r>
              <a:rPr lang="en-US" sz="1400" i="0" u="none" strike="noStrike" kern="1200">
                <a:solidFill>
                  <a:srgbClr val="FFFFFF"/>
                </a:solidFill>
                <a:effectLst/>
              </a:rPr>
              <a:t>)</a:t>
            </a:r>
            <a:endParaRPr lang="en-US" sz="1400">
              <a:solidFill>
                <a:srgbClr val="FFFFFF"/>
              </a:solidFill>
            </a:endParaRPr>
          </a:p>
          <a:p>
            <a:pPr marL="0" marR="0" algn="l" rtl="0" eaLnBrk="1" fontAlgn="t" latinLnBrk="0" hangingPunct="1">
              <a:spcBef>
                <a:spcPts val="1800"/>
              </a:spcBef>
              <a:spcAft>
                <a:spcPts val="0"/>
              </a:spcAft>
            </a:pPr>
            <a:r>
              <a:rPr lang="en-US" sz="1400" i="0" u="none" strike="noStrike" kern="1200">
                <a:solidFill>
                  <a:srgbClr val="FFFFFF"/>
                </a:solidFill>
                <a:effectLst/>
                <a:latin typeface="+mj-lt"/>
              </a:rPr>
              <a:t>Power BI DirectQuery</a:t>
            </a:r>
            <a:endParaRPr lang="fr-FR" sz="1400">
              <a:latin typeface="+mj-lt"/>
            </a:endParaRPr>
          </a:p>
          <a:p>
            <a:pPr marL="285750" marR="0" indent="-200025" algn="l" rtl="0" eaLnBrk="1" fontAlgn="t" latinLnBrk="0" hangingPunct="1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i="0" u="none" strike="noStrike" kern="1200">
                <a:solidFill>
                  <a:srgbClr val="FFFFFF"/>
                </a:solidFill>
                <a:effectLst/>
              </a:rPr>
              <a:t>DirectQuery model guidance in Power BI Desktop  (</a:t>
            </a:r>
            <a:r>
              <a:rPr lang="en-US" sz="1400" i="0" u="none" strike="noStrike" kern="1200">
                <a:solidFill>
                  <a:srgbClr val="FFFFFF"/>
                </a:solidFill>
                <a:effectLst/>
                <a:hlinkClick r:id="rId16"/>
              </a:rPr>
              <a:t>link</a:t>
            </a:r>
            <a:r>
              <a:rPr lang="en-US" sz="1400" i="0" u="none" strike="noStrike" kern="1200">
                <a:solidFill>
                  <a:srgbClr val="FFFFFF"/>
                </a:solidFill>
                <a:effectLst/>
              </a:rPr>
              <a:t>)</a:t>
            </a:r>
            <a:endParaRPr lang="fr-FR" sz="1400"/>
          </a:p>
          <a:p>
            <a:pPr marL="285750" marR="0" indent="-200025" algn="l" rtl="0" eaLnBrk="1" fontAlgn="t" latinLnBrk="0" hangingPunct="1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i="0" u="none" strike="noStrike" kern="1200">
                <a:solidFill>
                  <a:srgbClr val="FFFFFF"/>
                </a:solidFill>
                <a:effectLst/>
              </a:rPr>
              <a:t>DirectQuery model troubleshooting in Power BI Desktop (</a:t>
            </a:r>
            <a:r>
              <a:rPr lang="en-US" sz="1400" i="0" u="none" strike="noStrike" kern="1200">
                <a:solidFill>
                  <a:srgbClr val="FFFFFF"/>
                </a:solidFill>
                <a:effectLst/>
                <a:hlinkClick r:id="rId17"/>
              </a:rPr>
              <a:t>link</a:t>
            </a:r>
            <a:r>
              <a:rPr lang="en-US" sz="1400" i="0" u="none" strike="noStrike" kern="1200">
                <a:solidFill>
                  <a:srgbClr val="FFFFFF"/>
                </a:solidFill>
                <a:effectLst/>
              </a:rPr>
              <a:t>)</a:t>
            </a:r>
            <a:endParaRPr lang="fr-FR" sz="1400" i="0" u="none" strike="noStrike">
              <a:effectLst/>
            </a:endParaRPr>
          </a:p>
          <a:p>
            <a:pPr marL="0" marR="0" algn="l" rtl="0" eaLnBrk="1" fontAlgn="t" latinLnBrk="0" hangingPunct="1">
              <a:spcBef>
                <a:spcPts val="1800"/>
              </a:spcBef>
              <a:spcAft>
                <a:spcPts val="0"/>
              </a:spcAft>
            </a:pPr>
            <a:r>
              <a:rPr lang="en-US" sz="1400" i="0" u="none" strike="noStrike" kern="1200">
                <a:solidFill>
                  <a:srgbClr val="FFFFFF"/>
                </a:solidFill>
                <a:effectLst/>
                <a:latin typeface="+mj-lt"/>
              </a:rPr>
              <a:t>Use Power Automate in Power BI</a:t>
            </a:r>
            <a:endParaRPr lang="fr-FR" sz="1400">
              <a:latin typeface="+mj-lt"/>
            </a:endParaRPr>
          </a:p>
          <a:p>
            <a:pPr marL="285750" marR="0" indent="-200025" algn="l" rtl="0" eaLnBrk="1" fontAlgn="t" latinLnBrk="0" hangingPunct="1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i="0" u="none" strike="noStrike" kern="1200">
                <a:solidFill>
                  <a:srgbClr val="FFFFFF"/>
                </a:solidFill>
                <a:effectLst/>
              </a:rPr>
              <a:t>Create a Power Automate visual for Power BI (</a:t>
            </a:r>
            <a:r>
              <a:rPr lang="en-US" sz="1400" i="0" u="none" strike="noStrike" kern="1200">
                <a:solidFill>
                  <a:srgbClr val="FFFFFF"/>
                </a:solidFill>
                <a:effectLst/>
                <a:hlinkClick r:id="rId18"/>
              </a:rPr>
              <a:t>link</a:t>
            </a:r>
            <a:r>
              <a:rPr lang="en-US" sz="1400" i="0" u="none" strike="noStrike" kern="1200">
                <a:solidFill>
                  <a:srgbClr val="FFFFFF"/>
                </a:solidFill>
                <a:effectLst/>
              </a:rPr>
              <a:t>)</a:t>
            </a:r>
            <a:endParaRPr lang="fr-FR" sz="1400" i="0" u="none" strike="noStrike">
              <a:effectLst/>
            </a:endParaRPr>
          </a:p>
          <a:p>
            <a:pPr marL="0" marR="0" algn="l" rtl="0" eaLnBrk="1" fontAlgn="t" latinLnBrk="0" hangingPunct="1">
              <a:spcBef>
                <a:spcPts val="1800"/>
              </a:spcBef>
              <a:spcAft>
                <a:spcPts val="0"/>
              </a:spcAft>
            </a:pPr>
            <a:r>
              <a:rPr lang="en-US" sz="1400" i="0" u="none" strike="noStrike" kern="1200">
                <a:solidFill>
                  <a:srgbClr val="FFFFFF"/>
                </a:solidFill>
                <a:effectLst/>
                <a:latin typeface="+mj-lt"/>
              </a:rPr>
              <a:t>Use Power Apps in Power BI</a:t>
            </a:r>
            <a:endParaRPr lang="fr-FR" sz="1400">
              <a:latin typeface="+mj-lt"/>
            </a:endParaRPr>
          </a:p>
          <a:p>
            <a:pPr marL="285750" marR="0" indent="-200025" algn="l" rtl="0" eaLnBrk="1" fontAlgn="t" latinLnBrk="0" hangingPunct="1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i="0" u="none" strike="noStrike" kern="1200">
                <a:solidFill>
                  <a:srgbClr val="FFFFFF"/>
                </a:solidFill>
                <a:effectLst/>
              </a:rPr>
              <a:t>Power Apps visual for Power BI (</a:t>
            </a:r>
            <a:r>
              <a:rPr lang="en-US" sz="1400" i="0" u="none" strike="noStrike" kern="1200">
                <a:solidFill>
                  <a:srgbClr val="FFFFFF"/>
                </a:solidFill>
                <a:effectLst/>
                <a:hlinkClick r:id="rId19"/>
              </a:rPr>
              <a:t>link</a:t>
            </a:r>
            <a:r>
              <a:rPr lang="en-US" sz="1400" i="0" u="none" strike="noStrike" kern="1200">
                <a:solidFill>
                  <a:srgbClr val="FFFFFF"/>
                </a:solidFill>
                <a:effectLst/>
              </a:rPr>
              <a:t>)</a:t>
            </a:r>
            <a:endParaRPr lang="fr-FR" sz="1400" i="0" u="none" strike="noStrike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070786680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57D902D-1333-463E-BB5A-2BE7D4FBA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295636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138576-60E8-4092-B6A8-3104765BFF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Road to Power BI success in your apps</a:t>
            </a:r>
          </a:p>
        </p:txBody>
      </p:sp>
      <p:graphicFrame>
        <p:nvGraphicFramePr>
          <p:cNvPr id="6" name="Table 8">
            <a:extLst>
              <a:ext uri="{FF2B5EF4-FFF2-40B4-BE49-F238E27FC236}">
                <a16:creationId xmlns:a16="http://schemas.microsoft.com/office/drawing/2014/main" id="{FCA4A5DB-96D3-4552-8099-BFBEB2375F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8651414"/>
              </p:ext>
            </p:extLst>
          </p:nvPr>
        </p:nvGraphicFramePr>
        <p:xfrm>
          <a:off x="1407253" y="1512626"/>
          <a:ext cx="10478279" cy="5057468"/>
        </p:xfrm>
        <a:graphic>
          <a:graphicData uri="http://schemas.openxmlformats.org/drawingml/2006/table">
            <a:tbl>
              <a:tblPr bandRow="1">
                <a:tableStyleId>{2D5ABB26-0587-4C30-8999-92F81FD0307C}</a:tableStyleId>
              </a:tblPr>
              <a:tblGrid>
                <a:gridCol w="663290">
                  <a:extLst>
                    <a:ext uri="{9D8B030D-6E8A-4147-A177-3AD203B41FA5}">
                      <a16:colId xmlns:a16="http://schemas.microsoft.com/office/drawing/2014/main" val="1090872345"/>
                    </a:ext>
                  </a:extLst>
                </a:gridCol>
                <a:gridCol w="9814989">
                  <a:extLst>
                    <a:ext uri="{9D8B030D-6E8A-4147-A177-3AD203B41FA5}">
                      <a16:colId xmlns:a16="http://schemas.microsoft.com/office/drawing/2014/main" val="3669979146"/>
                    </a:ext>
                  </a:extLst>
                </a:gridCol>
              </a:tblGrid>
              <a:tr h="559566">
                <a:tc>
                  <a:txBody>
                    <a:bodyPr/>
                    <a:lstStyle/>
                    <a:p>
                      <a:pPr marL="0" marR="0" lvl="0" indent="0" algn="ctr" defTabSz="91436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>
                          <a:solidFill>
                            <a:schemeClr val="accent4"/>
                          </a:solidFill>
                        </a:rPr>
                        <a:t>✅</a:t>
                      </a:r>
                      <a:endParaRPr lang="en-US" sz="1500">
                        <a:solidFill>
                          <a:schemeClr val="accent4"/>
                        </a:solidFill>
                        <a:latin typeface="+mn-lt"/>
                      </a:endParaRPr>
                    </a:p>
                  </a:txBody>
                  <a:tcPr marL="93260" marR="93260" marT="46630" marB="4663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en-US" sz="1600"/>
                        <a:t>Define what the report should help </a:t>
                      </a:r>
                      <a:r>
                        <a:rPr lang="en-US" sz="1600">
                          <a:latin typeface="+mj-lt"/>
                        </a:rPr>
                        <a:t>solve</a:t>
                      </a:r>
                      <a:r>
                        <a:rPr lang="en-US" sz="1600"/>
                        <a:t> or </a:t>
                      </a:r>
                      <a:r>
                        <a:rPr lang="en-US" sz="1600">
                          <a:latin typeface="+mj-lt"/>
                        </a:rPr>
                        <a:t>analyze </a:t>
                      </a:r>
                      <a:r>
                        <a:rPr lang="en-US" sz="16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and the intended </a:t>
                      </a:r>
                      <a:r>
                        <a:rPr lang="en-US" sz="1600" kern="120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audience</a:t>
                      </a:r>
                      <a:r>
                        <a:rPr lang="en-US" sz="16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br>
                        <a:rPr lang="en-US" sz="16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sz="16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This will determine the report type (Dashboard, Analytical, Operational…)</a:t>
                      </a:r>
                    </a:p>
                  </a:txBody>
                  <a:tcPr marL="93260" marR="93260" marT="46630" marB="4663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4214644"/>
                  </a:ext>
                </a:extLst>
              </a:tr>
              <a:tr h="559566"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chemeClr val="accent4"/>
                          </a:solidFill>
                        </a:rPr>
                        <a:t>✅</a:t>
                      </a:r>
                      <a:endParaRPr lang="en-US" sz="1500">
                        <a:solidFill>
                          <a:schemeClr val="accent4"/>
                        </a:solidFill>
                        <a:latin typeface="+mn-lt"/>
                      </a:endParaRPr>
                    </a:p>
                  </a:txBody>
                  <a:tcPr marL="93260" marR="93260" marT="46630" marB="4663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en-US" sz="1600"/>
                        <a:t>Define the </a:t>
                      </a:r>
                      <a:r>
                        <a:rPr lang="en-US" sz="1600">
                          <a:latin typeface="+mj-lt"/>
                        </a:rPr>
                        <a:t>underlying data model </a:t>
                      </a:r>
                      <a:r>
                        <a:rPr lang="en-US" sz="1600"/>
                        <a:t>that will support the report.</a:t>
                      </a:r>
                    </a:p>
                  </a:txBody>
                  <a:tcPr marL="93260" marR="93260" marT="46630" marB="4663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44586736"/>
                  </a:ext>
                </a:extLst>
              </a:tr>
              <a:tr h="559566">
                <a:tc>
                  <a:txBody>
                    <a:bodyPr/>
                    <a:lstStyle/>
                    <a:p>
                      <a:pPr marL="0" marR="0" lvl="0" indent="0" algn="ctr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>
                          <a:solidFill>
                            <a:schemeClr val="accent4"/>
                          </a:solidFill>
                        </a:rPr>
                        <a:t>✅</a:t>
                      </a:r>
                      <a:endParaRPr lang="en-US" sz="1500">
                        <a:solidFill>
                          <a:schemeClr val="accent4"/>
                        </a:solidFill>
                        <a:latin typeface="+mn-lt"/>
                      </a:endParaRPr>
                    </a:p>
                  </a:txBody>
                  <a:tcPr marL="93260" marR="93260" marT="46630" marB="4663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en-US" sz="1600"/>
                        <a:t>Assess </a:t>
                      </a:r>
                      <a:r>
                        <a:rPr lang="en-US" sz="1600">
                          <a:latin typeface="+mj-lt"/>
                        </a:rPr>
                        <a:t>how the data should be accessed </a:t>
                      </a:r>
                      <a:r>
                        <a:rPr lang="en-US" sz="1600"/>
                        <a:t>(directly through Dataverse or through Azure Synapse, etc.)</a:t>
                      </a:r>
                    </a:p>
                  </a:txBody>
                  <a:tcPr marL="93260" marR="93260" marT="46630" marB="4663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7594816"/>
                  </a:ext>
                </a:extLst>
              </a:tr>
              <a:tr h="559566">
                <a:tc>
                  <a:txBody>
                    <a:bodyPr/>
                    <a:lstStyle/>
                    <a:p>
                      <a:pPr marL="0" marR="0" lvl="0" indent="0" algn="ctr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>
                          <a:solidFill>
                            <a:schemeClr val="accent4"/>
                          </a:solidFill>
                        </a:rPr>
                        <a:t>✅</a:t>
                      </a:r>
                      <a:endParaRPr lang="en-US" sz="1500">
                        <a:solidFill>
                          <a:schemeClr val="accent4"/>
                        </a:solidFill>
                        <a:latin typeface="+mn-lt"/>
                      </a:endParaRPr>
                    </a:p>
                  </a:txBody>
                  <a:tcPr marL="93260" marR="93260" marT="46630" marB="4663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en-US" sz="1600">
                          <a:latin typeface="+mj-lt"/>
                        </a:rPr>
                        <a:t>Build the report </a:t>
                      </a:r>
                      <a:r>
                        <a:rPr lang="en-US" sz="1600"/>
                        <a:t>and choose visuals that will highlight key information surfaced in the report.</a:t>
                      </a:r>
                    </a:p>
                  </a:txBody>
                  <a:tcPr marL="93260" marR="93260" marT="46630" marB="4663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352842"/>
                  </a:ext>
                </a:extLst>
              </a:tr>
              <a:tr h="559566">
                <a:tc>
                  <a:txBody>
                    <a:bodyPr/>
                    <a:lstStyle/>
                    <a:p>
                      <a:pPr marL="0" marR="0" lvl="0" indent="0" algn="ctr" defTabSz="91436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>
                          <a:solidFill>
                            <a:schemeClr val="accent4"/>
                          </a:solidFill>
                        </a:rPr>
                        <a:t>✅</a:t>
                      </a:r>
                      <a:endParaRPr lang="en-US" sz="1500">
                        <a:solidFill>
                          <a:schemeClr val="accent4"/>
                        </a:solidFill>
                        <a:latin typeface="+mn-lt"/>
                      </a:endParaRPr>
                    </a:p>
                  </a:txBody>
                  <a:tcPr marL="93260" marR="93260" marT="46630" marB="4663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en-US" sz="1600">
                          <a:latin typeface="+mj-lt"/>
                        </a:rPr>
                        <a:t>Publish the report </a:t>
                      </a:r>
                      <a:r>
                        <a:rPr lang="en-US" sz="1600"/>
                        <a:t>to the Power BI service and </a:t>
                      </a:r>
                      <a:r>
                        <a:rPr lang="en-US" sz="1600">
                          <a:latin typeface="+mj-lt"/>
                        </a:rPr>
                        <a:t>configure the connections </a:t>
                      </a:r>
                      <a:r>
                        <a:rPr lang="en-US" sz="1600"/>
                        <a:t>(refresh, DirectQuery settings…)</a:t>
                      </a:r>
                    </a:p>
                  </a:txBody>
                  <a:tcPr marL="93260" marR="93260" marT="46630" marB="4663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79048870"/>
                  </a:ext>
                </a:extLst>
              </a:tr>
              <a:tr h="559566"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chemeClr val="accent4"/>
                          </a:solidFill>
                        </a:rPr>
                        <a:t>✅</a:t>
                      </a:r>
                      <a:endParaRPr lang="en-US" sz="1500">
                        <a:solidFill>
                          <a:schemeClr val="accent4"/>
                        </a:solidFill>
                        <a:latin typeface="+mn-lt"/>
                      </a:endParaRPr>
                    </a:p>
                  </a:txBody>
                  <a:tcPr marL="93260" marR="93260" marT="46630" marB="4663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en-US" sz="1600">
                          <a:latin typeface="+mj-lt"/>
                        </a:rPr>
                        <a:t>Share the report </a:t>
                      </a:r>
                      <a:r>
                        <a:rPr lang="en-US" sz="1600"/>
                        <a:t>so that it’s accessible by the target users.</a:t>
                      </a:r>
                    </a:p>
                  </a:txBody>
                  <a:tcPr marL="93260" marR="93260" marT="46630" marB="4663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9688424"/>
                  </a:ext>
                </a:extLst>
              </a:tr>
              <a:tr h="559566">
                <a:tc>
                  <a:txBody>
                    <a:bodyPr/>
                    <a:lstStyle/>
                    <a:p>
                      <a:pPr marL="0" marR="0" lvl="0" indent="0" algn="ctr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>
                          <a:solidFill>
                            <a:schemeClr val="accent4"/>
                          </a:solidFill>
                        </a:rPr>
                        <a:t>✅</a:t>
                      </a:r>
                      <a:endParaRPr lang="en-US" sz="1500">
                        <a:solidFill>
                          <a:schemeClr val="accent4"/>
                        </a:solidFill>
                        <a:latin typeface="+mn-lt"/>
                      </a:endParaRPr>
                    </a:p>
                  </a:txBody>
                  <a:tcPr marL="93260" marR="93260" marT="46630" marB="4663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en-US" sz="1600">
                          <a:latin typeface="+mj-lt"/>
                        </a:rPr>
                        <a:t>Embed the report </a:t>
                      </a:r>
                      <a:r>
                        <a:rPr lang="en-US" sz="1600"/>
                        <a:t>into your apps in the relevant places (dashboard, form…)</a:t>
                      </a:r>
                    </a:p>
                  </a:txBody>
                  <a:tcPr marL="93260" marR="93260" marT="46630" marB="4663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810223"/>
                  </a:ext>
                </a:extLst>
              </a:tr>
              <a:tr h="559566">
                <a:tc>
                  <a:txBody>
                    <a:bodyPr/>
                    <a:lstStyle/>
                    <a:p>
                      <a:pPr marL="0" marR="0" lvl="0" indent="0" algn="ctr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>
                          <a:solidFill>
                            <a:schemeClr val="accent4"/>
                          </a:solidFill>
                        </a:rPr>
                        <a:t>✅</a:t>
                      </a:r>
                      <a:endParaRPr lang="en-US" sz="1500">
                        <a:solidFill>
                          <a:schemeClr val="accent4"/>
                        </a:solidFill>
                        <a:latin typeface="+mn-lt"/>
                      </a:endParaRPr>
                    </a:p>
                  </a:txBody>
                  <a:tcPr marL="93260" marR="93260" marT="46630" marB="4663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en-US" sz="1600">
                          <a:latin typeface="+mj-lt"/>
                        </a:rPr>
                        <a:t>Deploy your apps </a:t>
                      </a:r>
                      <a:r>
                        <a:rPr lang="en-US" sz="1600"/>
                        <a:t>and reports (Application Lifecycle Management)</a:t>
                      </a:r>
                    </a:p>
                  </a:txBody>
                  <a:tcPr marL="93260" marR="93260" marT="46630" marB="4663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6595339"/>
                  </a:ext>
                </a:extLst>
              </a:tr>
              <a:tr h="559566">
                <a:tc>
                  <a:txBody>
                    <a:bodyPr/>
                    <a:lstStyle/>
                    <a:p>
                      <a:pPr marL="0" marR="0" lvl="0" indent="0" algn="ctr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>
                          <a:solidFill>
                            <a:schemeClr val="accent4"/>
                          </a:solidFill>
                        </a:rPr>
                        <a:t>✅</a:t>
                      </a:r>
                      <a:endParaRPr lang="en-US" sz="1500">
                        <a:solidFill>
                          <a:schemeClr val="accent4"/>
                        </a:solidFill>
                        <a:latin typeface="+mn-lt"/>
                      </a:endParaRPr>
                    </a:p>
                  </a:txBody>
                  <a:tcPr marL="93260" marR="93260" marT="46630" marB="4663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latin typeface="+mj-lt"/>
                        </a:rPr>
                        <a:t>Iterate</a:t>
                      </a:r>
                      <a:r>
                        <a:rPr lang="en-US" sz="1600"/>
                        <a:t>: either evolve the original dataset or create new queries supporting new business insights.</a:t>
                      </a:r>
                    </a:p>
                  </a:txBody>
                  <a:tcPr marL="93260" marR="93260" marT="46630" marB="4663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09128428"/>
                  </a:ext>
                </a:extLst>
              </a:tr>
            </a:tbl>
          </a:graphicData>
        </a:graphic>
      </p:graphicFrame>
      <p:grpSp>
        <p:nvGrpSpPr>
          <p:cNvPr id="11" name="Group 10">
            <a:extLst>
              <a:ext uri="{FF2B5EF4-FFF2-40B4-BE49-F238E27FC236}">
                <a16:creationId xmlns:a16="http://schemas.microsoft.com/office/drawing/2014/main" id="{498D44CC-52F2-4068-A902-D83CE4D38FFC}"/>
              </a:ext>
            </a:extLst>
          </p:cNvPr>
          <p:cNvGrpSpPr/>
          <p:nvPr/>
        </p:nvGrpSpPr>
        <p:grpSpPr>
          <a:xfrm>
            <a:off x="585217" y="1512627"/>
            <a:ext cx="705565" cy="5036090"/>
            <a:chOff x="355391" y="1038758"/>
            <a:chExt cx="705565" cy="503609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8D827A5-F393-46A8-999B-919D4302E8A7}"/>
                </a:ext>
              </a:extLst>
            </p:cNvPr>
            <p:cNvSpPr/>
            <p:nvPr/>
          </p:nvSpPr>
          <p:spPr bwMode="auto">
            <a:xfrm>
              <a:off x="375959" y="1038758"/>
              <a:ext cx="684991" cy="5036090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3" name="Graphic 12" descr="Play">
              <a:extLst>
                <a:ext uri="{FF2B5EF4-FFF2-40B4-BE49-F238E27FC236}">
                  <a16:creationId xmlns:a16="http://schemas.microsoft.com/office/drawing/2014/main" id="{EE8DA1B5-8C1F-4F1F-AA0D-359D470C20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5400000">
              <a:off x="422526" y="1038758"/>
              <a:ext cx="591864" cy="591864"/>
            </a:xfrm>
            <a:prstGeom prst="rect">
              <a:avLst/>
            </a:prstGeom>
          </p:spPr>
        </p:pic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E302984-B5C4-499D-88C9-A036AF0A6C2B}"/>
                </a:ext>
              </a:extLst>
            </p:cNvPr>
            <p:cNvCxnSpPr>
              <a:cxnSpLocks/>
            </p:cNvCxnSpPr>
            <p:nvPr/>
          </p:nvCxnSpPr>
          <p:spPr>
            <a:xfrm>
              <a:off x="375959" y="1038758"/>
              <a:ext cx="0" cy="4988545"/>
            </a:xfrm>
            <a:prstGeom prst="line">
              <a:avLst/>
            </a:prstGeom>
            <a:ln w="22225">
              <a:solidFill>
                <a:schemeClr val="tx2"/>
              </a:solidFill>
              <a:prstDash val="dash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154F08F-964A-4A03-9E4A-BAC61D060D36}"/>
                </a:ext>
              </a:extLst>
            </p:cNvPr>
            <p:cNvCxnSpPr>
              <a:cxnSpLocks/>
            </p:cNvCxnSpPr>
            <p:nvPr/>
          </p:nvCxnSpPr>
          <p:spPr>
            <a:xfrm>
              <a:off x="1060956" y="1038758"/>
              <a:ext cx="0" cy="5036090"/>
            </a:xfrm>
            <a:prstGeom prst="line">
              <a:avLst/>
            </a:prstGeom>
            <a:ln w="22225">
              <a:solidFill>
                <a:schemeClr val="tx2"/>
              </a:solidFill>
              <a:prstDash val="dash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A917FCC-DDF4-4FD6-9B64-0516A6C2221B}"/>
                </a:ext>
              </a:extLst>
            </p:cNvPr>
            <p:cNvSpPr txBox="1"/>
            <p:nvPr/>
          </p:nvSpPr>
          <p:spPr>
            <a:xfrm>
              <a:off x="355391" y="5442528"/>
              <a:ext cx="487056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3200">
                  <a:solidFill>
                    <a:schemeClr val="tx2"/>
                  </a:solidFill>
                </a:rPr>
                <a:t>🏁</a:t>
              </a:r>
            </a:p>
          </p:txBody>
        </p:sp>
      </p:grpSp>
      <p:sp>
        <p:nvSpPr>
          <p:cNvPr id="17" name="Slide Number Placeholder 3">
            <a:extLst>
              <a:ext uri="{FF2B5EF4-FFF2-40B4-BE49-F238E27FC236}">
                <a16:creationId xmlns:a16="http://schemas.microsoft.com/office/drawing/2014/main" id="{CD4588B4-DCAE-449C-B507-85FA75C1FD9B}"/>
              </a:ext>
            </a:extLst>
          </p:cNvPr>
          <p:cNvSpPr txBox="1">
            <a:spLocks/>
          </p:cNvSpPr>
          <p:nvPr/>
        </p:nvSpPr>
        <p:spPr>
          <a:xfrm>
            <a:off x="12141806" y="6983220"/>
            <a:ext cx="142667" cy="138499"/>
          </a:xfrm>
          <a:prstGeom prst="rect">
            <a:avLst/>
          </a:prstGeom>
          <a:noFill/>
        </p:spPr>
        <p:txBody>
          <a:bodyPr vert="horz" wrap="none" lIns="0" tIns="0" rIns="0" bIns="0" rtlCol="0" anchor="ctr">
            <a:noAutofit/>
          </a:bodyPr>
          <a:lstStyle>
            <a:defPPr>
              <a:defRPr lang="en-US"/>
            </a:defPPr>
            <a:lvl1pPr marL="0" algn="ctr" defTabSz="932742" rtl="0" eaLnBrk="1" latinLnBrk="0" hangingPunct="1">
              <a:defRPr lang="en-US" sz="8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6BF59E-C7AB-4D2C-B602-9844A5FEE556}" type="slidenum">
              <a:rPr kumimoji="0" lang="en-GB" sz="800" b="0" i="0" u="none" strike="noStrike" kern="1200" cap="none" spc="0" normalizeH="0" baseline="0" noProof="0" smtClean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ct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GB" sz="800" b="0" i="0" u="none" strike="noStrike" kern="1200" cap="none" spc="0" normalizeH="0" baseline="0" noProof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8" name="Graphic 17" descr="Arrow circle">
            <a:extLst>
              <a:ext uri="{FF2B5EF4-FFF2-40B4-BE49-F238E27FC236}">
                <a16:creationId xmlns:a16="http://schemas.microsoft.com/office/drawing/2014/main" id="{CC42B4F5-2660-4C25-BF25-80A88276FF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76540" y="2558715"/>
            <a:ext cx="4563004" cy="4563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03626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8" presetClass="emph" presetSubtype="0" repeatCount="indefinite" fill="hold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21600000">
                                      <p:cBhvr>
                                        <p:cTn id="18" dur="5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138576-60E8-4092-B6A8-3104765BFF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Power BI in Power Apps &amp; Dynamics 365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6801FCB-D339-4318-8347-3CB7A0A7F6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8993533"/>
              </p:ext>
            </p:extLst>
          </p:nvPr>
        </p:nvGraphicFramePr>
        <p:xfrm>
          <a:off x="585207" y="1468800"/>
          <a:ext cx="11018525" cy="3920400"/>
        </p:xfrm>
        <a:graphic>
          <a:graphicData uri="http://schemas.openxmlformats.org/drawingml/2006/table">
            <a:tbl>
              <a:tblPr firstRow="1" firstCol="1" bandRow="1"/>
              <a:tblGrid>
                <a:gridCol w="2108284">
                  <a:extLst>
                    <a:ext uri="{9D8B030D-6E8A-4147-A177-3AD203B41FA5}">
                      <a16:colId xmlns:a16="http://schemas.microsoft.com/office/drawing/2014/main" val="1421862971"/>
                    </a:ext>
                  </a:extLst>
                </a:gridCol>
                <a:gridCol w="2267339">
                  <a:extLst>
                    <a:ext uri="{9D8B030D-6E8A-4147-A177-3AD203B41FA5}">
                      <a16:colId xmlns:a16="http://schemas.microsoft.com/office/drawing/2014/main" val="4111307334"/>
                    </a:ext>
                  </a:extLst>
                </a:gridCol>
                <a:gridCol w="1530220">
                  <a:extLst>
                    <a:ext uri="{9D8B030D-6E8A-4147-A177-3AD203B41FA5}">
                      <a16:colId xmlns:a16="http://schemas.microsoft.com/office/drawing/2014/main" val="1427782778"/>
                    </a:ext>
                  </a:extLst>
                </a:gridCol>
                <a:gridCol w="1698172">
                  <a:extLst>
                    <a:ext uri="{9D8B030D-6E8A-4147-A177-3AD203B41FA5}">
                      <a16:colId xmlns:a16="http://schemas.microsoft.com/office/drawing/2014/main" val="1868537"/>
                    </a:ext>
                  </a:extLst>
                </a:gridCol>
                <a:gridCol w="1455575">
                  <a:extLst>
                    <a:ext uri="{9D8B030D-6E8A-4147-A177-3AD203B41FA5}">
                      <a16:colId xmlns:a16="http://schemas.microsoft.com/office/drawing/2014/main" val="1226463574"/>
                    </a:ext>
                  </a:extLst>
                </a:gridCol>
                <a:gridCol w="1958935">
                  <a:extLst>
                    <a:ext uri="{9D8B030D-6E8A-4147-A177-3AD203B41FA5}">
                      <a16:colId xmlns:a16="http://schemas.microsoft.com/office/drawing/2014/main" val="2906496079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noProof="0">
                          <a:effectLst/>
                          <a:latin typeface="+mj-lt"/>
                        </a:rPr>
                        <a:t>Platform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noProof="0">
                          <a:effectLst/>
                          <a:latin typeface="+mj-lt"/>
                        </a:rPr>
                        <a:t>Component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60000" lvl="1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u="none" strike="noStrike" noProof="0">
                          <a:effectLst/>
                          <a:latin typeface="+mj-lt"/>
                        </a:rPr>
                        <a:t>Power BI</a:t>
                      </a:r>
                      <a:br>
                        <a:rPr lang="en-US" sz="1800" u="none" strike="noStrike" noProof="0">
                          <a:effectLst/>
                          <a:latin typeface="+mj-lt"/>
                        </a:rPr>
                      </a:br>
                      <a:r>
                        <a:rPr lang="en-US" sz="1800" u="none" strike="noStrike" noProof="0">
                          <a:effectLst/>
                          <a:latin typeface="+mj-lt"/>
                        </a:rPr>
                        <a:t>Report</a:t>
                      </a:r>
                      <a:endParaRPr lang="en-US" sz="1800" b="0" i="0" u="none" strike="noStrike" noProof="0">
                        <a:effectLst/>
                        <a:latin typeface="+mj-l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60000" lvl="1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u="none" strike="noStrike" noProof="0">
                          <a:effectLst/>
                          <a:latin typeface="+mj-lt"/>
                        </a:rPr>
                        <a:t>Power BI</a:t>
                      </a:r>
                      <a:br>
                        <a:rPr lang="en-US" sz="1800" u="none" strike="noStrike" noProof="0">
                          <a:effectLst/>
                          <a:latin typeface="+mj-lt"/>
                        </a:rPr>
                      </a:br>
                      <a:r>
                        <a:rPr lang="en-US" sz="1800" u="none" strike="noStrike" noProof="0">
                          <a:effectLst/>
                          <a:latin typeface="+mj-lt"/>
                        </a:rPr>
                        <a:t>Dashboard</a:t>
                      </a:r>
                      <a:endParaRPr lang="en-US" sz="1800" b="0" i="0" u="none" strike="noStrike" noProof="0">
                        <a:effectLst/>
                        <a:latin typeface="+mj-l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60000" lvl="1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u="none" strike="noStrike" noProof="0">
                          <a:effectLst/>
                          <a:latin typeface="+mj-lt"/>
                        </a:rPr>
                        <a:t>Power BI</a:t>
                      </a:r>
                      <a:br>
                        <a:rPr lang="en-US" sz="1800" u="none" strike="noStrike" noProof="0">
                          <a:effectLst/>
                          <a:latin typeface="+mj-lt"/>
                        </a:rPr>
                      </a:br>
                      <a:r>
                        <a:rPr lang="en-US" sz="1800" u="none" strike="noStrike" noProof="0">
                          <a:effectLst/>
                          <a:latin typeface="+mj-lt"/>
                        </a:rPr>
                        <a:t>Tile</a:t>
                      </a:r>
                      <a:endParaRPr lang="en-US" sz="1800" b="0" i="0" u="none" strike="noStrike" noProof="0">
                        <a:effectLst/>
                        <a:latin typeface="+mj-l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60000" lvl="1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noProof="0">
                          <a:effectLst/>
                          <a:latin typeface="+mj-lt"/>
                        </a:rPr>
                        <a:t>Power BI Quick Create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3496025"/>
                  </a:ext>
                </a:extLst>
              </a:tr>
              <a:tr h="241209">
                <a:tc rowSpan="7">
                  <a:txBody>
                    <a:bodyPr/>
                    <a:lstStyle/>
                    <a:p>
                      <a:pPr lvl="1"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kern="1200" noProof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Power Apps 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u="none" strike="noStrike" noProof="0">
                          <a:effectLst/>
                          <a:latin typeface="+mj-lt"/>
                        </a:rPr>
                        <a:t>System dashboard</a:t>
                      </a:r>
                      <a:endParaRPr lang="en-US" sz="1800" b="0" i="0" u="none" strike="noStrike" noProof="0">
                        <a:effectLst/>
                        <a:latin typeface="+mj-l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0" lang="en-US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9BF00B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en-US" sz="1800" b="0" i="0" u="none" strike="noStrike" noProof="0">
                        <a:effectLst/>
                        <a:latin typeface="+mn-l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0" lang="en-US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9BF00B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en-US" sz="1800" b="0" i="0" u="none" strike="noStrike" noProof="0">
                        <a:effectLst/>
                        <a:latin typeface="+mn-l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D83B0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✕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D83B0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✕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3991377"/>
                  </a:ext>
                </a:extLst>
              </a:tr>
              <a:tr h="241209">
                <a:tc vMerge="1"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b="0" i="0" u="none" strike="noStrike" noProof="0">
                        <a:effectLst/>
                        <a:latin typeface="+mj-l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u="none" strike="noStrike" noProof="0">
                          <a:effectLst/>
                          <a:latin typeface="+mj-lt"/>
                        </a:rPr>
                        <a:t>Personal dashboard</a:t>
                      </a:r>
                      <a:endParaRPr lang="en-US" sz="1800" b="0" i="0" u="none" strike="noStrike" noProof="0">
                        <a:effectLst/>
                        <a:latin typeface="+mj-l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0" lang="en-US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✕</a:t>
                      </a:r>
                      <a:endParaRPr lang="en-US" sz="1800" b="1" i="0" u="none" strike="noStrike" noProof="0">
                        <a:solidFill>
                          <a:schemeClr val="accent5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0" lang="en-US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9BF00B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en-US" sz="1800" b="0" i="0" u="none" strike="noStrike" noProof="0">
                        <a:effectLst/>
                        <a:latin typeface="+mn-l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0" lang="en-US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9BF00B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en-US" sz="1800" b="0" i="0" u="none" strike="noStrike" noProof="0">
                        <a:effectLst/>
                        <a:latin typeface="+mn-l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D83B0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✕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4709897"/>
                  </a:ext>
                </a:extLst>
              </a:tr>
              <a:tr h="241209">
                <a:tc vMerge="1"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b="0" i="0" u="none" strike="noStrike" noProof="0">
                        <a:effectLst/>
                        <a:latin typeface="+mj-l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u="none" strike="noStrike" noProof="0">
                          <a:effectLst/>
                          <a:latin typeface="+mj-lt"/>
                        </a:rPr>
                        <a:t>Main form</a:t>
                      </a:r>
                      <a:endParaRPr lang="en-US" sz="1800" b="0" i="0" u="none" strike="noStrike" noProof="0">
                        <a:effectLst/>
                        <a:latin typeface="+mj-l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0" lang="en-US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9BF00B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en-US" sz="1800" b="0" i="0" u="none" strike="noStrike" noProof="0">
                        <a:effectLst/>
                        <a:latin typeface="+mn-l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D83B0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✕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9BF00B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D83B0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✕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05886550"/>
                  </a:ext>
                </a:extLst>
              </a:tr>
              <a:tr h="24120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noProof="0">
                          <a:effectLst/>
                          <a:latin typeface="+mj-lt"/>
                        </a:rPr>
                        <a:t>View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D83B0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✕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D83B0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✕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D83B0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✕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9BF00B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9519231"/>
                  </a:ext>
                </a:extLst>
              </a:tr>
              <a:tr h="241209">
                <a:tc vMerge="1"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b="0" i="0" u="none" strike="noStrike" noProof="0">
                        <a:effectLst/>
                        <a:latin typeface="+mj-l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noProof="0">
                          <a:effectLst/>
                          <a:latin typeface="+mj-lt"/>
                        </a:rPr>
                        <a:t>Custom page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D83B0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✕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D83B0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✕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D83B0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✕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D83B0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✕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8869920"/>
                  </a:ext>
                </a:extLst>
              </a:tr>
              <a:tr h="241209">
                <a:tc vMerge="1"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b="0" i="0" u="none" strike="noStrike" noProof="0">
                        <a:effectLst/>
                        <a:latin typeface="+mj-l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u="none" strike="noStrike" noProof="0">
                          <a:effectLst/>
                          <a:latin typeface="+mj-lt"/>
                        </a:rPr>
                        <a:t>Canvas app</a:t>
                      </a:r>
                      <a:endParaRPr lang="en-US" sz="1800" b="0" i="0" u="none" strike="noStrike" noProof="0">
                        <a:effectLst/>
                        <a:latin typeface="+mj-l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D83B0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✕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D83B0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✕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0" lang="en-US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9BF00B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en-US" sz="1800" b="0" i="0" u="none" strike="noStrike" noProof="0">
                        <a:effectLst/>
                        <a:latin typeface="+mn-l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D83B0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✕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5640184"/>
                  </a:ext>
                </a:extLst>
              </a:tr>
              <a:tr h="241209">
                <a:tc vMerge="1"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b="0" i="0" u="none" strike="noStrike" noProof="0">
                        <a:effectLst/>
                        <a:latin typeface="+mj-l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noProof="0">
                          <a:effectLst/>
                          <a:latin typeface="+mj-lt"/>
                        </a:rPr>
                        <a:t>Portal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9BF00B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en-US" sz="1800" b="0" i="0" u="none" strike="noStrike" noProof="0">
                        <a:effectLst/>
                        <a:latin typeface="+mn-l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9BF00B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en-US" sz="1800" b="0" i="0" u="none" strike="noStrike" noProof="0">
                        <a:effectLst/>
                        <a:latin typeface="+mn-l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9BF00B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en-US" sz="1800" b="0" i="0" u="none" strike="noStrike" noProof="0">
                        <a:effectLst/>
                        <a:latin typeface="+mn-l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D83B0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✕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7854772"/>
                  </a:ext>
                </a:extLst>
              </a:tr>
              <a:tr h="422116">
                <a:tc>
                  <a:txBody>
                    <a:bodyPr/>
                    <a:lstStyle/>
                    <a:p>
                      <a:pPr lvl="1"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noProof="0">
                          <a:effectLst/>
                          <a:latin typeface="+mj-lt"/>
                        </a:rPr>
                        <a:t>Dynamics 365 F&amp;O apps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kern="1200" noProof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Workspace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D83B0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✕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D83B0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✕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D83B0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✕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D83B0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✕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703145"/>
                  </a:ext>
                </a:extLst>
              </a:tr>
            </a:tbl>
          </a:graphicData>
        </a:graphic>
      </p:graphicFrame>
      <p:pic>
        <p:nvPicPr>
          <p:cNvPr id="4" name="Graphic 3">
            <a:extLst>
              <a:ext uri="{FF2B5EF4-FFF2-40B4-BE49-F238E27FC236}">
                <a16:creationId xmlns:a16="http://schemas.microsoft.com/office/drawing/2014/main" id="{132959D1-6E9B-4439-906A-A2EAE2F3F9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8386" y="4894310"/>
            <a:ext cx="360000" cy="3600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2BCEC835-8717-4E85-8B00-BAEDF6A6CE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68386" y="3302344"/>
            <a:ext cx="360000" cy="3600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CE6A5C16-16E2-435B-BF1C-3AEB6AEBB09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021035" y="1656891"/>
            <a:ext cx="360000" cy="36000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1B308B59-F4E3-4EDD-84BE-2BDF8D5768F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552180" y="1666031"/>
            <a:ext cx="360000" cy="36000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FDB0BF09-41F2-4331-8F3C-D339D522B05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235333" y="1656891"/>
            <a:ext cx="360000" cy="36000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E576D98A-583F-4F53-893E-A106DD81F3C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729155" y="1656891"/>
            <a:ext cx="360000" cy="360000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6F26498-BDDE-4B81-8C4A-266449C1FB50}"/>
              </a:ext>
            </a:extLst>
          </p:cNvPr>
          <p:cNvSpPr txBox="1">
            <a:spLocks/>
          </p:cNvSpPr>
          <p:nvPr/>
        </p:nvSpPr>
        <p:spPr>
          <a:xfrm>
            <a:off x="585212" y="5519990"/>
            <a:ext cx="11018520" cy="1091682"/>
          </a:xfrm>
          <a:prstGeom prst="rect">
            <a:avLst/>
          </a:prstGeom>
        </p:spPr>
        <p:txBody>
          <a:bodyPr/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/>
              <a:t>Considerations:</a:t>
            </a:r>
          </a:p>
          <a:p>
            <a:r>
              <a:rPr lang="en-US" sz="2400"/>
              <a:t>Only system dashboards support environment variables (better ALM)</a:t>
            </a:r>
          </a:p>
        </p:txBody>
      </p:sp>
    </p:spTree>
    <p:extLst>
      <p:ext uri="{BB962C8B-B14F-4D97-AF65-F5344CB8AC3E}">
        <p14:creationId xmlns:p14="http://schemas.microsoft.com/office/powerpoint/2010/main" val="2313675821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138576-60E8-4092-B6A8-3104765BFF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Power Apps and Power Automate in Power BI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5793F362-7A86-4303-B523-BDF5EA857E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0242288"/>
              </p:ext>
            </p:extLst>
          </p:nvPr>
        </p:nvGraphicFramePr>
        <p:xfrm>
          <a:off x="586740" y="1481853"/>
          <a:ext cx="11018521" cy="1265142"/>
        </p:xfrm>
        <a:graphic>
          <a:graphicData uri="http://schemas.openxmlformats.org/drawingml/2006/table">
            <a:tbl>
              <a:tblPr firstRow="1" firstCol="1" bandRow="1"/>
              <a:tblGrid>
                <a:gridCol w="3030221">
                  <a:extLst>
                    <a:ext uri="{9D8B030D-6E8A-4147-A177-3AD203B41FA5}">
                      <a16:colId xmlns:a16="http://schemas.microsoft.com/office/drawing/2014/main" val="2647928973"/>
                    </a:ext>
                  </a:extLst>
                </a:gridCol>
                <a:gridCol w="3994150">
                  <a:extLst>
                    <a:ext uri="{9D8B030D-6E8A-4147-A177-3AD203B41FA5}">
                      <a16:colId xmlns:a16="http://schemas.microsoft.com/office/drawing/2014/main" val="3987352471"/>
                    </a:ext>
                  </a:extLst>
                </a:gridCol>
                <a:gridCol w="3994150">
                  <a:extLst>
                    <a:ext uri="{9D8B030D-6E8A-4147-A177-3AD203B41FA5}">
                      <a16:colId xmlns:a16="http://schemas.microsoft.com/office/drawing/2014/main" val="3511237884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kern="1200" noProof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Power BI Component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932742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kern="1200" noProof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Power Apps </a:t>
                      </a:r>
                    </a:p>
                    <a:p>
                      <a:pPr marL="0" lvl="0" algn="ctr" defTabSz="932742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kern="1200" noProof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canvas app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kern="1200" noProof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Power Automate </a:t>
                      </a:r>
                    </a:p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kern="1200" noProof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cloud flow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9149313"/>
                  </a:ext>
                </a:extLst>
              </a:tr>
              <a:tr h="545142">
                <a:tc>
                  <a:txBody>
                    <a:bodyPr/>
                    <a:lstStyle/>
                    <a:p>
                      <a:pPr lvl="1"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kern="1200" noProof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Report visual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9BF00B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rPr>
                        <a:t>✓</a:t>
                      </a:r>
                      <a:endParaRPr kumimoji="0" lang="en-US" sz="16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9BF00B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rPr>
                        <a:t>✓</a:t>
                      </a:r>
                      <a:endParaRPr kumimoji="0" lang="en-US" sz="16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8842417"/>
                  </a:ext>
                </a:extLst>
              </a:tr>
            </a:tbl>
          </a:graphicData>
        </a:graphic>
      </p:graphicFrame>
      <p:pic>
        <p:nvPicPr>
          <p:cNvPr id="7" name="Graphic 6">
            <a:extLst>
              <a:ext uri="{FF2B5EF4-FFF2-40B4-BE49-F238E27FC236}">
                <a16:creationId xmlns:a16="http://schemas.microsoft.com/office/drawing/2014/main" id="{F11C5D21-0391-4F27-9256-E6B5695498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9918" y="2299020"/>
            <a:ext cx="360000" cy="36000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C466BDE2-AB5F-4FAD-88CB-D8AC25E5E3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61741" y="1667221"/>
            <a:ext cx="360000" cy="360000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23F27910-CD7D-4B23-B306-263618CE362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259032" y="1686969"/>
            <a:ext cx="360000" cy="360000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A57A3EF-8FB0-4E82-9E69-2BE6B6D4FBB7}"/>
              </a:ext>
            </a:extLst>
          </p:cNvPr>
          <p:cNvSpPr txBox="1">
            <a:spLocks/>
          </p:cNvSpPr>
          <p:nvPr/>
        </p:nvSpPr>
        <p:spPr>
          <a:xfrm>
            <a:off x="586740" y="3023588"/>
            <a:ext cx="11018520" cy="2147443"/>
          </a:xfrm>
          <a:prstGeom prst="rect">
            <a:avLst/>
          </a:prstGeom>
        </p:spPr>
        <p:txBody>
          <a:bodyPr/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/>
              <a:t>Considerations:</a:t>
            </a:r>
          </a:p>
          <a:p>
            <a:r>
              <a:rPr lang="en-US" sz="2400"/>
              <a:t>Power Automate cloud flows need to be deployed in the default environment.</a:t>
            </a:r>
          </a:p>
          <a:p>
            <a:r>
              <a:rPr lang="en-US" sz="2400"/>
              <a:t>The maximum number of records that can be passed from Power BI to Power Apps visual is limited to 1000.</a:t>
            </a:r>
          </a:p>
        </p:txBody>
      </p:sp>
    </p:spTree>
    <p:extLst>
      <p:ext uri="{BB962C8B-B14F-4D97-AF65-F5344CB8AC3E}">
        <p14:creationId xmlns:p14="http://schemas.microsoft.com/office/powerpoint/2010/main" val="498468893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138576-60E8-4092-B6A8-3104765BFF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Power BI access &amp; licensing 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B51DE0A0-DBE6-4E91-A218-CC4A76E021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4892" y="4209755"/>
            <a:ext cx="540000" cy="540000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8972E4F3-DCB0-4CF2-84EF-BDC7DB820F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4892" y="2382592"/>
            <a:ext cx="540000" cy="540000"/>
          </a:xfrm>
          <a:prstGeom prst="rect">
            <a:avLst/>
          </a:prstGeom>
        </p:spPr>
      </p:pic>
      <p:sp>
        <p:nvSpPr>
          <p:cNvPr id="21" name="Content Placeholder 9">
            <a:extLst>
              <a:ext uri="{FF2B5EF4-FFF2-40B4-BE49-F238E27FC236}">
                <a16:creationId xmlns:a16="http://schemas.microsoft.com/office/drawing/2014/main" id="{76093D98-8079-4758-95D9-E559FF5669C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717548" y="2382592"/>
            <a:ext cx="10281619" cy="3816429"/>
          </a:xfrm>
        </p:spPr>
        <p:txBody>
          <a:bodyPr/>
          <a:lstStyle/>
          <a:p>
            <a:pPr marL="0" indent="0">
              <a:spcBef>
                <a:spcPts val="2400"/>
              </a:spcBef>
              <a:spcAft>
                <a:spcPts val="600"/>
              </a:spcAft>
              <a:buNone/>
            </a:pPr>
            <a:r>
              <a:rPr lang="en-US">
                <a:latin typeface="+mj-lt"/>
              </a:rPr>
              <a:t>Managing user access to Power BI reports and dashboards</a:t>
            </a:r>
          </a:p>
          <a:p>
            <a:pPr lvl="1">
              <a:spcBef>
                <a:spcPts val="600"/>
              </a:spcBef>
            </a:pPr>
            <a:r>
              <a:rPr lang="en-US"/>
              <a:t>Power BI reports and dashboards need to be shared with the users or Azure Active Directory (AAD) groups who need to access them.</a:t>
            </a:r>
          </a:p>
          <a:p>
            <a:pPr lvl="1">
              <a:spcBef>
                <a:spcPts val="600"/>
              </a:spcBef>
            </a:pPr>
            <a:r>
              <a:rPr lang="en-US"/>
              <a:t>This must be done independently from the Power Apps or Dynamics 365 configuration.</a:t>
            </a:r>
          </a:p>
          <a:p>
            <a:pPr marL="0" indent="0">
              <a:spcBef>
                <a:spcPts val="2400"/>
              </a:spcBef>
              <a:spcAft>
                <a:spcPts val="600"/>
              </a:spcAft>
              <a:buNone/>
            </a:pPr>
            <a:r>
              <a:rPr lang="en-US">
                <a:latin typeface="+mj-lt"/>
              </a:rPr>
              <a:t>Power BI licensing requirements</a:t>
            </a:r>
          </a:p>
          <a:p>
            <a:pPr marL="0" lvl="1" indent="0">
              <a:buNone/>
            </a:pPr>
            <a:r>
              <a:rPr lang="en-US"/>
              <a:t>A Power BI report or dashboard stored in a workspace can be accessed either by:</a:t>
            </a:r>
          </a:p>
          <a:p>
            <a:pPr lvl="2"/>
            <a:r>
              <a:rPr lang="en-US" sz="2000"/>
              <a:t>An authenticated AAD user with either a Power BI Pro or Premium per user license</a:t>
            </a:r>
          </a:p>
          <a:p>
            <a:pPr lvl="2"/>
            <a:r>
              <a:rPr lang="en-US" sz="2000"/>
              <a:t>Any authenticated AAD users, if the report is stored in a Power BI workspace associated with a Premium capacity.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E70901D-261D-4DE8-B8C1-B7CB1E3E6E0C}"/>
              </a:ext>
            </a:extLst>
          </p:cNvPr>
          <p:cNvSpPr txBox="1"/>
          <p:nvPr/>
        </p:nvSpPr>
        <p:spPr>
          <a:xfrm>
            <a:off x="491801" y="1158098"/>
            <a:ext cx="1120839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spcBef>
                <a:spcPts val="2400"/>
              </a:spcBef>
              <a:spcAft>
                <a:spcPts val="600"/>
              </a:spcAft>
              <a:buNone/>
            </a:pPr>
            <a:r>
              <a:rPr lang="en-US" sz="2400">
                <a:cs typeface="Segoe UI" panose="020B0502040204020203" pitchFamily="34" charset="0"/>
              </a:rPr>
              <a:t>In most cases (for example for reports embedded in system dashboards or in forms), the Power BI reports are published to a Power BI workspace.</a:t>
            </a:r>
          </a:p>
        </p:txBody>
      </p:sp>
    </p:spTree>
    <p:extLst>
      <p:ext uri="{BB962C8B-B14F-4D97-AF65-F5344CB8AC3E}">
        <p14:creationId xmlns:p14="http://schemas.microsoft.com/office/powerpoint/2010/main" val="1186966586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641490A-933F-48B9-A443-873853659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457200"/>
            <a:ext cx="11358580" cy="554038"/>
          </a:xfrm>
        </p:spPr>
        <p:txBody>
          <a:bodyPr/>
          <a:lstStyle/>
          <a:p>
            <a:r>
              <a:rPr lang="en-US"/>
              <a:t>🤩 Displaying a Power BI report in a dashboard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4AAF2DE-A981-4584-A6EF-E1B20E538A7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8963" y="1706343"/>
            <a:ext cx="4332661" cy="3360920"/>
          </a:xfrm>
        </p:spPr>
        <p:txBody>
          <a:bodyPr/>
          <a:lstStyle/>
          <a:p>
            <a:r>
              <a:rPr lang="en-US"/>
              <a:t>Welcome your app users with user-contextualized insights.</a:t>
            </a:r>
          </a:p>
          <a:p>
            <a:endParaRPr lang="en-US"/>
          </a:p>
          <a:p>
            <a:r>
              <a:rPr lang="fr-FR" sz="2400"/>
              <a:t>💡 </a:t>
            </a:r>
            <a:r>
              <a:rPr lang="en-US" sz="2400"/>
              <a:t>Let users act on the presented data by integrating cloud flows and canvas app visuals.</a:t>
            </a:r>
          </a:p>
        </p:txBody>
      </p:sp>
      <p:pic>
        <p:nvPicPr>
          <p:cNvPr id="2" name="Picture 1" descr="Chart&#10;&#10;Description automatically generated with medium confidence">
            <a:extLst>
              <a:ext uri="{FF2B5EF4-FFF2-40B4-BE49-F238E27FC236}">
                <a16:creationId xmlns:a16="http://schemas.microsoft.com/office/drawing/2014/main" id="{DD838190-B4FA-4677-844A-0A72AF8B8A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8110" y="1706343"/>
            <a:ext cx="6673890" cy="450000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317500">
            <a:solidFill>
              <a:schemeClr val="tx2">
                <a:lumMod val="7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79343222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screenshot of a computer&#10;&#10;Description automatically generated">
            <a:extLst>
              <a:ext uri="{FF2B5EF4-FFF2-40B4-BE49-F238E27FC236}">
                <a16:creationId xmlns:a16="http://schemas.microsoft.com/office/drawing/2014/main" id="{C84EC886-4E0E-47A7-B171-8C4038FFA7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3233" y="1665452"/>
            <a:ext cx="6620499" cy="446400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317500">
            <a:solidFill>
              <a:schemeClr val="tx2">
                <a:lumMod val="7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7" name="Title 3">
            <a:extLst>
              <a:ext uri="{FF2B5EF4-FFF2-40B4-BE49-F238E27FC236}">
                <a16:creationId xmlns:a16="http://schemas.microsoft.com/office/drawing/2014/main" id="{D5C8A1E1-4444-498A-A3E8-A5A61060E2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545469" cy="553998"/>
          </a:xfrm>
        </p:spPr>
        <p:txBody>
          <a:bodyPr/>
          <a:lstStyle/>
          <a:p>
            <a:r>
              <a:rPr lang="en-US"/>
              <a:t>🤩 Displaying a Power BI report in a main form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AC8D9711-9F6C-4B50-9716-40E264D684E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8263" y="1872282"/>
            <a:ext cx="4307587" cy="2917722"/>
          </a:xfrm>
        </p:spPr>
        <p:txBody>
          <a:bodyPr/>
          <a:lstStyle/>
          <a:p>
            <a:r>
              <a:rPr lang="en-US" sz="2800"/>
              <a:t>Reports in forms can be contextualized to the record, offering a 360 view.</a:t>
            </a:r>
          </a:p>
          <a:p>
            <a:endParaRPr lang="en-US" sz="2400"/>
          </a:p>
          <a:p>
            <a:r>
              <a:rPr lang="fr-FR" sz="2400"/>
              <a:t>💡 </a:t>
            </a:r>
            <a:r>
              <a:rPr lang="en-US" sz="2400"/>
              <a:t>Multiple data sources can be used to visualize data beyond what is stored in Dataverse.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A7FB77AF-5C58-4A9E-BC9F-98E1B167200A}"/>
              </a:ext>
            </a:extLst>
          </p:cNvPr>
          <p:cNvSpPr txBox="1">
            <a:spLocks/>
          </p:cNvSpPr>
          <p:nvPr/>
        </p:nvSpPr>
        <p:spPr>
          <a:xfrm>
            <a:off x="588263" y="2974122"/>
            <a:ext cx="3974245" cy="923330"/>
          </a:xfrm>
          <a:prstGeom prst="rect">
            <a:avLst/>
          </a:prstGeom>
        </p:spPr>
        <p:txBody>
          <a:bodyPr/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395002134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Microsoft D365 template">
  <a:themeElements>
    <a:clrScheme name="Microsoft D365">
      <a:dk1>
        <a:srgbClr val="000000"/>
      </a:dk1>
      <a:lt1>
        <a:srgbClr val="FFFFFF"/>
      </a:lt1>
      <a:dk2>
        <a:srgbClr val="0A1B45"/>
      </a:dk2>
      <a:lt2>
        <a:srgbClr val="FFFFFF"/>
      </a:lt2>
      <a:accent1>
        <a:srgbClr val="0078D4"/>
      </a:accent1>
      <a:accent2>
        <a:srgbClr val="770180"/>
      </a:accent2>
      <a:accent3>
        <a:srgbClr val="1392B4"/>
      </a:accent3>
      <a:accent4>
        <a:srgbClr val="FFB900"/>
      </a:accent4>
      <a:accent5>
        <a:srgbClr val="D83B01"/>
      </a:accent5>
      <a:accent6>
        <a:srgbClr val="EAE4DC"/>
      </a:accent6>
      <a:hlink>
        <a:srgbClr val="0078D4"/>
      </a:hlink>
      <a:folHlink>
        <a:srgbClr val="0078D4"/>
      </a:folHlink>
    </a:clrScheme>
    <a:fontScheme name="Microsoft 2019 Brand Templates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rgbClr val="FFFFFF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  <a:extLst>
    <a:ext uri="{05A4C25C-085E-4340-85A3-A5531E510DB2}">
      <thm15:themeFamily xmlns:thm15="http://schemas.microsoft.com/office/thememl/2012/main" name="Microsoft_D365_Template_v09  -  Read-Only" id="{2D57D977-5F8F-4C2B-9746-7D70A251AB29}" vid="{C2060AB1-A179-414A-B11F-06D63BDFD6E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B7B1EFA5ACAC548A8933514394639C7" ma:contentTypeVersion="7" ma:contentTypeDescription="Create a new document." ma:contentTypeScope="" ma:versionID="4096b51ecae5610fea0934fd2c9af172">
  <xsd:schema xmlns:xsd="http://www.w3.org/2001/XMLSchema" xmlns:xs="http://www.w3.org/2001/XMLSchema" xmlns:p="http://schemas.microsoft.com/office/2006/metadata/properties" xmlns:ns2="c9e92f90-8dd8-48fa-bc80-6d5339f7ac2f" xmlns:ns3="815855d2-0cb5-4c81-bf7b-a48b3c2b6ca5" targetNamespace="http://schemas.microsoft.com/office/2006/metadata/properties" ma:root="true" ma:fieldsID="46ec35440e2ec6e4c8c198a14c6334fa" ns2:_="" ns3:_="">
    <xsd:import namespace="c9e92f90-8dd8-48fa-bc80-6d5339f7ac2f"/>
    <xsd:import namespace="815855d2-0cb5-4c81-bf7b-a48b3c2b6ca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AutoTag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9e92f90-8dd8-48fa-bc80-6d5339f7ac2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LengthInSeconds" ma:index="14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15855d2-0cb5-4c81-bf7b-a48b3c2b6ca5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8543E25E-6374-4ACF-9AF7-53B27C8E9261}">
  <ds:schemaRefs>
    <ds:schemaRef ds:uri="815855d2-0cb5-4c81-bf7b-a48b3c2b6ca5"/>
    <ds:schemaRef ds:uri="c9e92f90-8dd8-48fa-bc80-6d5339f7ac2f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990F116-B58F-4255-B05B-DA3808E0E5C6}">
  <ds:schemaRefs>
    <ds:schemaRef ds:uri="http://www.w3.org/XML/1998/namespace"/>
    <ds:schemaRef ds:uri="http://schemas.microsoft.com/office/infopath/2007/PartnerControls"/>
    <ds:schemaRef ds:uri="http://schemas.microsoft.com/office/2006/documentManagement/types"/>
    <ds:schemaRef ds:uri="http://purl.org/dc/terms/"/>
    <ds:schemaRef ds:uri="http://purl.org/dc/elements/1.1/"/>
    <ds:schemaRef ds:uri="http://schemas.microsoft.com/office/2006/metadata/properties"/>
    <ds:schemaRef ds:uri="http://schemas.openxmlformats.org/package/2006/metadata/core-properties"/>
    <ds:schemaRef ds:uri="815855d2-0cb5-4c81-bf7b-a48b3c2b6ca5"/>
    <ds:schemaRef ds:uri="c9e92f90-8dd8-48fa-bc80-6d5339f7ac2f"/>
    <ds:schemaRef ds:uri="http://purl.org/dc/dcmitype/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Dynamics_365_PowerPoint_template (1)</Template>
  <TotalTime>0</TotalTime>
  <Words>2856</Words>
  <Application>Microsoft Office PowerPoint</Application>
  <PresentationFormat>Widescreen</PresentationFormat>
  <Paragraphs>395</Paragraphs>
  <Slides>32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8" baseType="lpstr">
      <vt:lpstr>Arial</vt:lpstr>
      <vt:lpstr>Consolas</vt:lpstr>
      <vt:lpstr>Segoe UI</vt:lpstr>
      <vt:lpstr>Segoe UI Semibold</vt:lpstr>
      <vt:lpstr>Wingdings</vt:lpstr>
      <vt:lpstr>Microsoft D365 template</vt:lpstr>
      <vt:lpstr>Dynamics 365 FastTrack Architecture Insights</vt:lpstr>
      <vt:lpstr>Agenda</vt:lpstr>
      <vt:lpstr>Power BI integration  in Power Apps &amp; Dynamics 365</vt:lpstr>
      <vt:lpstr>Road to Power BI success in your apps</vt:lpstr>
      <vt:lpstr>Power BI in Power Apps &amp; Dynamics 365</vt:lpstr>
      <vt:lpstr>Power Apps and Power Automate in Power BI</vt:lpstr>
      <vt:lpstr>Power BI access &amp; licensing </vt:lpstr>
      <vt:lpstr>🤩 Displaying a Power BI report in a dashboard</vt:lpstr>
      <vt:lpstr>🤩 Displaying a Power BI report in a main form</vt:lpstr>
      <vt:lpstr>🤩 Explore data with Power BI Quick Create</vt:lpstr>
      <vt:lpstr>🤩 Displaying a Power BI report in a workspace</vt:lpstr>
      <vt:lpstr>🤯 Make reports interactive with      Power Automate</vt:lpstr>
      <vt:lpstr>🤯 Make reports interactive with      Power Apps</vt:lpstr>
      <vt:lpstr>🛠 Embedding a Power BI report into a dashboard</vt:lpstr>
      <vt:lpstr>🛠 Embedding a Power BI report into a main form</vt:lpstr>
      <vt:lpstr>Reporting options on Dataverse data</vt:lpstr>
      <vt:lpstr>Reporting options on Dataverse data</vt:lpstr>
      <vt:lpstr>Import Mode VS DirectQuery</vt:lpstr>
      <vt:lpstr>Dataverse connector in Power Query</vt:lpstr>
      <vt:lpstr>Azure Synapse Link for Dataverse </vt:lpstr>
      <vt:lpstr>Which connection is ‘right’ for my use case? </vt:lpstr>
      <vt:lpstr>Using the Dataverse connector</vt:lpstr>
      <vt:lpstr>Using the Dataverse connector in Power BI</vt:lpstr>
      <vt:lpstr>🤩 Dataverse connector in Power BI</vt:lpstr>
      <vt:lpstr>🤩 Using a blank query to use Dataverse SQL</vt:lpstr>
      <vt:lpstr>🛠 Using a SQL query with the Dataverse connector</vt:lpstr>
      <vt:lpstr>🛠 Preparing your Dataverse SQL statements</vt:lpstr>
      <vt:lpstr>Resources</vt:lpstr>
      <vt:lpstr>Developing Power BI for Dataverse + Power Apps</vt:lpstr>
      <vt:lpstr>Training: Design effective reports in Power BI</vt:lpstr>
      <vt:lpstr>Microsoft Docs</vt:lpstr>
      <vt:lpstr>Thank you</vt:lpstr>
    </vt:vector>
  </TitlesOfParts>
  <Manager>&lt;Comms manager name here&gt;</Manager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FastTrack Architecture Insights - Create real-time and contextualized Power BI reports in your apps</dc:title>
  <dc:subject>&lt;Event name&gt;</dc:subject>
  <dc:creator>Henry.Jammes@microsoft.com</dc:creator>
  <cp:keywords/>
  <dc:description/>
  <cp:lastModifiedBy>Henry Jammes</cp:lastModifiedBy>
  <cp:revision>1</cp:revision>
  <dcterms:created xsi:type="dcterms:W3CDTF">2021-09-20T17:23:05Z</dcterms:created>
  <dcterms:modified xsi:type="dcterms:W3CDTF">2022-01-12T18:25:32Z</dcterms:modified>
  <cp:category>Microsoft D365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0x010100FB7B1EFA5ACAC548A8933514394639C7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MSIP_Label_f42aa342-8706-4288-bd11-ebb85995028c_Enabled">
    <vt:lpwstr>True</vt:lpwstr>
  </property>
  <property fmtid="{D5CDD505-2E9C-101B-9397-08002B2CF9AE}" pid="12" name="MSIP_Label_f42aa342-8706-4288-bd11-ebb85995028c_SiteId">
    <vt:lpwstr>72f988bf-86f1-41af-91ab-2d7cd011db47</vt:lpwstr>
  </property>
  <property fmtid="{D5CDD505-2E9C-101B-9397-08002B2CF9AE}" pid="13" name="MSIP_Label_f42aa342-8706-4288-bd11-ebb85995028c_Ref">
    <vt:lpwstr>https://api.informationprotection.azure.com/api/72f988bf-86f1-41af-91ab-2d7cd011db47</vt:lpwstr>
  </property>
  <property fmtid="{D5CDD505-2E9C-101B-9397-08002B2CF9AE}" pid="14" name="MSIP_Label_f42aa342-8706-4288-bd11-ebb85995028c_SetDate">
    <vt:lpwstr>2017-08-29T14:27:20.8568347-07:00</vt:lpwstr>
  </property>
  <property fmtid="{D5CDD505-2E9C-101B-9397-08002B2CF9AE}" pid="15" name="MSIP_Label_f42aa342-8706-4288-bd11-ebb85995028c_Name">
    <vt:lpwstr>General</vt:lpwstr>
  </property>
  <property fmtid="{D5CDD505-2E9C-101B-9397-08002B2CF9AE}" pid="16" name="MSIP_Label_f42aa342-8706-4288-bd11-ebb85995028c_Extended_MSFT_Method">
    <vt:lpwstr>Automatic</vt:lpwstr>
  </property>
  <property fmtid="{D5CDD505-2E9C-101B-9397-08002B2CF9AE}" pid="17" name="Sensitivity">
    <vt:lpwstr>General</vt:lpwstr>
  </property>
</Properties>
</file>